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79"/>
  </p:notesMasterIdLst>
  <p:handoutMasterIdLst>
    <p:handoutMasterId r:id="rId80"/>
  </p:handoutMasterIdLst>
  <p:sldIdLst>
    <p:sldId id="520" r:id="rId2"/>
    <p:sldId id="521" r:id="rId3"/>
    <p:sldId id="524" r:id="rId4"/>
    <p:sldId id="525" r:id="rId5"/>
    <p:sldId id="527" r:id="rId6"/>
    <p:sldId id="598" r:id="rId7"/>
    <p:sldId id="599" r:id="rId8"/>
    <p:sldId id="528" r:id="rId9"/>
    <p:sldId id="512" r:id="rId10"/>
    <p:sldId id="529" r:id="rId11"/>
    <p:sldId id="600" r:id="rId12"/>
    <p:sldId id="530" r:id="rId13"/>
    <p:sldId id="517" r:id="rId14"/>
    <p:sldId id="531" r:id="rId15"/>
    <p:sldId id="532" r:id="rId16"/>
    <p:sldId id="533" r:id="rId17"/>
    <p:sldId id="535" r:id="rId18"/>
    <p:sldId id="536" r:id="rId19"/>
    <p:sldId id="537" r:id="rId20"/>
    <p:sldId id="538" r:id="rId21"/>
    <p:sldId id="540" r:id="rId22"/>
    <p:sldId id="595" r:id="rId23"/>
    <p:sldId id="539" r:id="rId24"/>
    <p:sldId id="542" r:id="rId25"/>
    <p:sldId id="543" r:id="rId26"/>
    <p:sldId id="544" r:id="rId27"/>
    <p:sldId id="545" r:id="rId28"/>
    <p:sldId id="601" r:id="rId29"/>
    <p:sldId id="548" r:id="rId30"/>
    <p:sldId id="547" r:id="rId31"/>
    <p:sldId id="546" r:id="rId32"/>
    <p:sldId id="596" r:id="rId33"/>
    <p:sldId id="549" r:id="rId34"/>
    <p:sldId id="551" r:id="rId35"/>
    <p:sldId id="550" r:id="rId36"/>
    <p:sldId id="552" r:id="rId37"/>
    <p:sldId id="554" r:id="rId38"/>
    <p:sldId id="553" r:id="rId39"/>
    <p:sldId id="555" r:id="rId40"/>
    <p:sldId id="556" r:id="rId41"/>
    <p:sldId id="587" r:id="rId42"/>
    <p:sldId id="557" r:id="rId43"/>
    <p:sldId id="588" r:id="rId44"/>
    <p:sldId id="589" r:id="rId45"/>
    <p:sldId id="603" r:id="rId46"/>
    <p:sldId id="563" r:id="rId47"/>
    <p:sldId id="564" r:id="rId48"/>
    <p:sldId id="565" r:id="rId49"/>
    <p:sldId id="514" r:id="rId50"/>
    <p:sldId id="573" r:id="rId51"/>
    <p:sldId id="574" r:id="rId52"/>
    <p:sldId id="594" r:id="rId53"/>
    <p:sldId id="575" r:id="rId54"/>
    <p:sldId id="576" r:id="rId55"/>
    <p:sldId id="559" r:id="rId56"/>
    <p:sldId id="581" r:id="rId57"/>
    <p:sldId id="582" r:id="rId58"/>
    <p:sldId id="583" r:id="rId59"/>
    <p:sldId id="584" r:id="rId60"/>
    <p:sldId id="585" r:id="rId61"/>
    <p:sldId id="560" r:id="rId62"/>
    <p:sldId id="577" r:id="rId63"/>
    <p:sldId id="578" r:id="rId64"/>
    <p:sldId id="579" r:id="rId65"/>
    <p:sldId id="580" r:id="rId66"/>
    <p:sldId id="561" r:id="rId67"/>
    <p:sldId id="566" r:id="rId68"/>
    <p:sldId id="567" r:id="rId69"/>
    <p:sldId id="568" r:id="rId70"/>
    <p:sldId id="569" r:id="rId71"/>
    <p:sldId id="571" r:id="rId72"/>
    <p:sldId id="572" r:id="rId73"/>
    <p:sldId id="591" r:id="rId74"/>
    <p:sldId id="562" r:id="rId75"/>
    <p:sldId id="586" r:id="rId76"/>
    <p:sldId id="592" r:id="rId77"/>
    <p:sldId id="593" r:id="rId78"/>
  </p:sldIdLst>
  <p:sldSz cx="9144000" cy="5143500" type="screen16x9"/>
  <p:notesSz cx="9918700" cy="6819900"/>
  <p:embeddedFontLst>
    <p:embeddedFont>
      <p:font typeface="Calibri" pitchFamily="34" charset="0"/>
      <p:regular r:id="rId81"/>
      <p:bold r:id="rId82"/>
      <p:italic r:id="rId83"/>
      <p:boldItalic r:id="rId84"/>
    </p:embeddedFont>
    <p:embeddedFont>
      <p:font typeface="Impact" pitchFamily="34" charset="0"/>
      <p:regular r:id="rId85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CCE9AD"/>
    <a:srgbClr val="FFDC6D"/>
    <a:srgbClr val="9BBB59"/>
    <a:srgbClr val="568424"/>
    <a:srgbClr val="8A6900"/>
    <a:srgbClr val="FFECAF"/>
    <a:srgbClr val="C7D9A3"/>
    <a:srgbClr val="A7BE84"/>
    <a:srgbClr val="0000FF"/>
    <a:srgbClr val="FA3B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4368" autoAdjust="0"/>
    <p:restoredTop sz="94660"/>
  </p:normalViewPr>
  <p:slideViewPr>
    <p:cSldViewPr>
      <p:cViewPr>
        <p:scale>
          <a:sx n="100" d="100"/>
          <a:sy n="100" d="100"/>
        </p:scale>
        <p:origin x="-78" y="-315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0" d="100"/>
        <a:sy n="130" d="100"/>
      </p:scale>
      <p:origin x="0" y="9426"/>
    </p:cViewPr>
  </p:sorterViewPr>
  <p:notesViewPr>
    <p:cSldViewPr>
      <p:cViewPr varScale="1">
        <p:scale>
          <a:sx n="130" d="100"/>
          <a:sy n="130" d="100"/>
        </p:scale>
        <p:origin x="1596" y="12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font" Target="fonts/font4.fntdata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2.fntdata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handoutMaster" Target="handoutMasters/handoutMaster1.xml"/><Relationship Id="rId85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3.fntdata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font" Target="fonts/font1.fntdata"/><Relationship Id="rId86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298103" cy="34217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618302" y="1"/>
            <a:ext cx="4298103" cy="34217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4FA60B-2C5D-4C77-AD09-F2D93360F3FD}" type="datetimeFigureOut">
              <a:rPr lang="de-DE" smtClean="0"/>
              <a:pPr/>
              <a:t>11.06.2020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6477722"/>
            <a:ext cx="4298103" cy="3421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618302" y="6477722"/>
            <a:ext cx="4298103" cy="3421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DD3620-99C0-4F2A-A990-74ABE7C12A71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25035335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298103" cy="34217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618302" y="1"/>
            <a:ext cx="4298103" cy="34217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38218E-183D-4F11-BA99-4121D742565D}" type="datetimeFigureOut">
              <a:rPr lang="de-DE" smtClean="0"/>
              <a:pPr/>
              <a:t>11.06.2020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913063" y="852488"/>
            <a:ext cx="4092575" cy="23018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91870" y="3282076"/>
            <a:ext cx="7934960" cy="268533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6477722"/>
            <a:ext cx="4298103" cy="3421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618302" y="6477722"/>
            <a:ext cx="4298103" cy="3421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59D2B6-5092-4033-B523-442F2AA3D8D6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3429754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Ich sehe nix mehr…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E007A-20F3-475A-A7DE-37A64B54A700}" type="slidenum">
              <a:rPr lang="de-DE" smtClean="0"/>
              <a:pPr/>
              <a:t>2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Saturation </a:t>
            </a:r>
            <a:r>
              <a:rPr lang="de-DE" dirty="0" err="1" smtClean="0"/>
              <a:t>is</a:t>
            </a:r>
            <a:r>
              <a:rPr lang="de-DE" dirty="0" smtClean="0"/>
              <a:t>…</a:t>
            </a:r>
          </a:p>
          <a:p>
            <a:r>
              <a:rPr lang="de-DE" dirty="0" smtClean="0"/>
              <a:t>Dynamic </a:t>
            </a:r>
            <a:r>
              <a:rPr lang="de-DE" dirty="0" err="1" smtClean="0"/>
              <a:t>is</a:t>
            </a:r>
            <a:r>
              <a:rPr lang="de-DE" dirty="0" smtClean="0"/>
              <a:t>…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E007A-20F3-475A-A7DE-37A64B54A700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1019056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Mehrere Bilder einfach zusammenrechnen. Verschiedene Belichtungszeiten, Faktor 4 bis</a:t>
            </a:r>
            <a:r>
              <a:rPr lang="de-DE" baseline="0" dirty="0" smtClean="0"/>
              <a:t> 16 üblicherweise</a:t>
            </a:r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E007A-20F3-475A-A7DE-37A64B54A700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33925932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Das Grundprinzip von HDR. Einfach verschiedene Belichtungszeiten. Die in einem Verhältnis stehen. 1:4 oder 1:10.</a:t>
            </a:r>
            <a:endParaRPr lang="de-DE" baseline="0" dirty="0" smtClean="0"/>
          </a:p>
          <a:p>
            <a:r>
              <a:rPr lang="de-DE" baseline="0" dirty="0" smtClean="0"/>
              <a:t>Also bei 3 Bildern  mit 1ms, 10ms und 100 </a:t>
            </a:r>
            <a:r>
              <a:rPr lang="de-DE" baseline="0" dirty="0" err="1" smtClean="0"/>
              <a:t>ms.</a:t>
            </a:r>
            <a:r>
              <a:rPr lang="de-DE" baseline="0" dirty="0" smtClean="0"/>
              <a:t> Belichtungssequenz. Nacheinander.</a:t>
            </a:r>
          </a:p>
          <a:p>
            <a:r>
              <a:rPr lang="de-DE" baseline="0" dirty="0" smtClean="0"/>
              <a:t>Mit 5 Bildern noch 0,1ms und 1 Sekunde dazu.</a:t>
            </a:r>
          </a:p>
          <a:p>
            <a:r>
              <a:rPr lang="de-DE" dirty="0" smtClean="0"/>
              <a:t>Zusammenbau dann am PC. Oder in der DSLR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E007A-20F3-475A-A7DE-37A64B54A700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27367035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Saturation </a:t>
            </a:r>
            <a:r>
              <a:rPr lang="de-DE" dirty="0" err="1" smtClean="0"/>
              <a:t>is</a:t>
            </a:r>
            <a:r>
              <a:rPr lang="de-DE" dirty="0" smtClean="0"/>
              <a:t>…</a:t>
            </a:r>
          </a:p>
          <a:p>
            <a:r>
              <a:rPr lang="de-DE" dirty="0" smtClean="0"/>
              <a:t>Dynamic </a:t>
            </a:r>
            <a:r>
              <a:rPr lang="de-DE" dirty="0" err="1" smtClean="0"/>
              <a:t>is</a:t>
            </a:r>
            <a:r>
              <a:rPr lang="de-DE" dirty="0" smtClean="0"/>
              <a:t>…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E007A-20F3-475A-A7DE-37A64B54A700}" type="slidenum">
              <a:rPr lang="de-DE" smtClean="0"/>
              <a:pPr/>
              <a:t>27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25156665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E007A-20F3-475A-A7DE-37A64B54A700}" type="slidenum">
              <a:rPr lang="de-DE" smtClean="0"/>
              <a:pPr/>
              <a:t>39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363916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E007A-20F3-475A-A7DE-37A64B54A700}" type="slidenum">
              <a:rPr lang="de-DE" smtClean="0"/>
              <a:pPr/>
              <a:t>45</a:t>
            </a:fld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Übergänge sind kritisch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E007A-20F3-475A-A7DE-37A64B54A700}" type="slidenum">
              <a:rPr lang="de-DE" smtClean="0"/>
              <a:pPr/>
              <a:t>51</a:t>
            </a:fld>
            <a:endParaRPr 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Übergänge sind kritisch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8E007A-20F3-475A-A7DE-37A64B54A700}" type="slidenum">
              <a:rPr lang="de-DE" smtClean="0"/>
              <a:pPr/>
              <a:t>52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e 3"/>
          <p:cNvGraphicFramePr>
            <a:graphicFrameLocks noGrp="1"/>
          </p:cNvGraphicFramePr>
          <p:nvPr userDrawn="1">
            <p:extLst>
              <p:ext uri="{D42A27DB-BD31-4B8C-83A1-F6EECF244321}">
                <p14:modId xmlns="" xmlns:p14="http://schemas.microsoft.com/office/powerpoint/2010/main" val="1832977771"/>
              </p:ext>
            </p:extLst>
          </p:nvPr>
        </p:nvGraphicFramePr>
        <p:xfrm>
          <a:off x="107504" y="843557"/>
          <a:ext cx="8928992" cy="417646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232248"/>
                <a:gridCol w="2232248"/>
                <a:gridCol w="2232248"/>
                <a:gridCol w="2232248"/>
              </a:tblGrid>
              <a:tr h="1044116">
                <a:tc>
                  <a:txBody>
                    <a:bodyPr/>
                    <a:lstStyle/>
                    <a:p>
                      <a:pPr algn="ctr"/>
                      <a:endParaRPr lang="de-DE" b="0" dirty="0">
                        <a:solidFill>
                          <a:srgbClr val="FFC00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b="0" dirty="0">
                        <a:solidFill>
                          <a:srgbClr val="FFC00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b="0" dirty="0">
                        <a:solidFill>
                          <a:srgbClr val="FFC00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b="0" dirty="0">
                        <a:solidFill>
                          <a:srgbClr val="FFC00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A0"/>
                    </a:solidFill>
                  </a:tcPr>
                </a:tc>
              </a:tr>
              <a:tr h="1044116">
                <a:tc>
                  <a:txBody>
                    <a:bodyPr/>
                    <a:lstStyle/>
                    <a:p>
                      <a:pPr algn="ctr"/>
                      <a:endParaRPr lang="de-DE" b="0" dirty="0">
                        <a:solidFill>
                          <a:srgbClr val="FFC00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b="0" dirty="0">
                        <a:solidFill>
                          <a:srgbClr val="FFC00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b="0" dirty="0">
                        <a:solidFill>
                          <a:srgbClr val="FFC00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b="0" dirty="0" smtClean="0">
                        <a:solidFill>
                          <a:srgbClr val="FFC00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A0"/>
                    </a:solidFill>
                  </a:tcPr>
                </a:tc>
              </a:tr>
              <a:tr h="1044116">
                <a:tc>
                  <a:txBody>
                    <a:bodyPr/>
                    <a:lstStyle/>
                    <a:p>
                      <a:pPr algn="ctr"/>
                      <a:endParaRPr lang="de-DE" b="0" dirty="0">
                        <a:solidFill>
                          <a:srgbClr val="FFC00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b="0" dirty="0">
                        <a:solidFill>
                          <a:srgbClr val="FFC00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b="0" dirty="0">
                        <a:solidFill>
                          <a:srgbClr val="FFC00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b="0" dirty="0">
                        <a:solidFill>
                          <a:srgbClr val="FFC00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A0"/>
                    </a:solidFill>
                  </a:tcPr>
                </a:tc>
              </a:tr>
              <a:tr h="1044116">
                <a:tc>
                  <a:txBody>
                    <a:bodyPr/>
                    <a:lstStyle/>
                    <a:p>
                      <a:pPr algn="ctr"/>
                      <a:endParaRPr lang="de-DE" b="0" dirty="0">
                        <a:solidFill>
                          <a:srgbClr val="FFC00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b="0" dirty="0">
                        <a:solidFill>
                          <a:srgbClr val="FFC00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b="0" dirty="0">
                        <a:solidFill>
                          <a:srgbClr val="FFC00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b="0" dirty="0" smtClean="0">
                        <a:solidFill>
                          <a:srgbClr val="FFC00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A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Tabelle 4"/>
          <p:cNvGraphicFramePr>
            <a:graphicFrameLocks noGrp="1"/>
          </p:cNvGraphicFramePr>
          <p:nvPr userDrawn="1">
            <p:extLst>
              <p:ext uri="{D42A27DB-BD31-4B8C-83A1-F6EECF244321}">
                <p14:modId xmlns="" xmlns:p14="http://schemas.microsoft.com/office/powerpoint/2010/main" val="429018715"/>
              </p:ext>
            </p:extLst>
          </p:nvPr>
        </p:nvGraphicFramePr>
        <p:xfrm>
          <a:off x="107504" y="123478"/>
          <a:ext cx="8928992" cy="64807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232248"/>
                <a:gridCol w="2232248"/>
                <a:gridCol w="2232248"/>
                <a:gridCol w="2232248"/>
              </a:tblGrid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de-DE" sz="2800" b="0" dirty="0" smtClean="0">
                          <a:ln>
                            <a:noFill/>
                          </a:ln>
                          <a:solidFill>
                            <a:srgbClr val="FFDC6D"/>
                          </a:solidFill>
                          <a:effectLst/>
                          <a:latin typeface="Impact" panose="020B0806030902050204" pitchFamily="34" charset="0"/>
                        </a:rPr>
                        <a:t>CLASSIC</a:t>
                      </a:r>
                      <a:endParaRPr lang="de-DE" sz="2800" b="0" dirty="0">
                        <a:ln>
                          <a:noFill/>
                        </a:ln>
                        <a:solidFill>
                          <a:srgbClr val="FFDC6D"/>
                        </a:solidFill>
                        <a:effectLst/>
                        <a:latin typeface="Impact" panose="020B0806030902050204" pitchFamily="34" charset="0"/>
                      </a:endParaRPr>
                    </a:p>
                  </a:txBody>
                  <a:tcPr marL="72000" marR="72000" marT="72000" marB="7200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b="0" dirty="0" smtClean="0">
                          <a:ln>
                            <a:noFill/>
                          </a:ln>
                          <a:solidFill>
                            <a:srgbClr val="FFDC6D"/>
                          </a:solidFill>
                          <a:effectLst/>
                          <a:latin typeface="Impact" panose="020B0806030902050204" pitchFamily="34" charset="0"/>
                        </a:rPr>
                        <a:t>NOT LINEAR</a:t>
                      </a:r>
                      <a:endParaRPr lang="de-DE" sz="2800" b="0" dirty="0">
                        <a:ln>
                          <a:noFill/>
                        </a:ln>
                        <a:solidFill>
                          <a:srgbClr val="FFDC6D"/>
                        </a:solidFill>
                        <a:effectLst/>
                        <a:latin typeface="Impact" panose="020B0806030902050204" pitchFamily="34" charset="0"/>
                      </a:endParaRPr>
                    </a:p>
                  </a:txBody>
                  <a:tcPr marL="72000" marR="72000" marT="72000" marB="7200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b="0" dirty="0" smtClean="0">
                          <a:ln>
                            <a:noFill/>
                          </a:ln>
                          <a:solidFill>
                            <a:srgbClr val="FFDC6D"/>
                          </a:solidFill>
                          <a:effectLst/>
                          <a:latin typeface="Impact" panose="020B0806030902050204" pitchFamily="34" charset="0"/>
                        </a:rPr>
                        <a:t>PHOTON</a:t>
                      </a:r>
                      <a:endParaRPr lang="de-DE" sz="2800" b="0" dirty="0">
                        <a:ln>
                          <a:noFill/>
                        </a:ln>
                        <a:solidFill>
                          <a:srgbClr val="FFDC6D"/>
                        </a:solidFill>
                        <a:effectLst/>
                        <a:latin typeface="Impact" panose="020B0806030902050204" pitchFamily="34" charset="0"/>
                      </a:endParaRPr>
                    </a:p>
                  </a:txBody>
                  <a:tcPr marL="72000" marR="72000" marT="72000" marB="7200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800" b="0" dirty="0" smtClean="0">
                          <a:ln>
                            <a:noFill/>
                          </a:ln>
                          <a:solidFill>
                            <a:srgbClr val="FFDC6D"/>
                          </a:solidFill>
                          <a:effectLst/>
                          <a:latin typeface="Impact" panose="020B0806030902050204" pitchFamily="34" charset="0"/>
                        </a:rPr>
                        <a:t>SPLIT</a:t>
                      </a:r>
                      <a:endParaRPr lang="de-DE" sz="2800" b="0" dirty="0">
                        <a:ln>
                          <a:noFill/>
                        </a:ln>
                        <a:solidFill>
                          <a:srgbClr val="FFDC6D"/>
                        </a:solidFill>
                        <a:effectLst/>
                        <a:latin typeface="Impact" panose="020B0806030902050204" pitchFamily="34" charset="0"/>
                      </a:endParaRPr>
                    </a:p>
                  </a:txBody>
                  <a:tcPr marL="72000" marR="72000" marT="72000" marB="7200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C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z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/>
          <p:cNvSpPr>
            <a:spLocks noGrp="1"/>
          </p:cNvSpPr>
          <p:nvPr>
            <p:ph type="body" sz="quarter" idx="11"/>
          </p:nvPr>
        </p:nvSpPr>
        <p:spPr>
          <a:xfrm>
            <a:off x="225631" y="195486"/>
            <a:ext cx="8698531" cy="360040"/>
          </a:xfrm>
          <a:prstGeom prst="rect">
            <a:avLst/>
          </a:prstGeom>
          <a:noFill/>
          <a:ln>
            <a:noFill/>
          </a:ln>
        </p:spPr>
        <p:txBody>
          <a:bodyPr lIns="72000" rIns="360000" anchor="ctr"/>
          <a:lstStyle>
            <a:lvl1pPr marL="88900" indent="-88900" algn="ctr">
              <a:lnSpc>
                <a:spcPct val="100000"/>
              </a:lnSpc>
              <a:buFontTx/>
              <a:buNone/>
              <a:defRPr sz="2000" b="1" baseline="0">
                <a:solidFill>
                  <a:schemeClr val="bg1"/>
                </a:solidFill>
                <a:latin typeface="+mj-lt"/>
              </a:defRPr>
            </a:lvl1pPr>
            <a:lvl2pPr marL="88900" indent="0">
              <a:buFontTx/>
              <a:buNone/>
              <a:defRPr/>
            </a:lvl2pPr>
            <a:lvl3pPr marL="736600" indent="0">
              <a:buFontTx/>
              <a:buNone/>
              <a:defRPr/>
            </a:lvl3pPr>
            <a:lvl4pPr marL="1130300" indent="0">
              <a:buFontTx/>
              <a:buNone/>
              <a:defRPr/>
            </a:lvl4pPr>
            <a:lvl5pPr marL="1524000" indent="0">
              <a:buFontTx/>
              <a:buNone/>
              <a:defRPr/>
            </a:lvl5pPr>
          </a:lstStyle>
          <a:p>
            <a:pPr lvl="0"/>
            <a:endParaRPr lang="en-US" noProof="0" dirty="0" smtClean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217489" y="771550"/>
            <a:ext cx="8709025" cy="4248472"/>
          </a:xfrm>
          <a:prstGeom prst="rect">
            <a:avLst/>
          </a:prstGeom>
        </p:spPr>
        <p:txBody>
          <a:bodyPr>
            <a:normAutofit/>
          </a:bodyPr>
          <a:lstStyle>
            <a:lvl1pPr marL="266700" indent="-266700">
              <a:buNone/>
              <a:defRPr sz="1800" b="1">
                <a:solidFill>
                  <a:schemeClr val="bg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="" xmlns:p14="http://schemas.microsoft.com/office/powerpoint/2010/main" val="493274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2067694"/>
            <a:ext cx="8229600" cy="857250"/>
          </a:xfrm>
          <a:prstGeom prst="rect">
            <a:avLst/>
          </a:prstGeom>
        </p:spPr>
        <p:txBody>
          <a:bodyPr anchor="ctr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endParaRPr lang="en-US" noProof="0" dirty="0"/>
          </a:p>
        </p:txBody>
      </p:sp>
    </p:spTree>
    <p:extLst>
      <p:ext uri="{BB962C8B-B14F-4D97-AF65-F5344CB8AC3E}">
        <p14:creationId xmlns="" xmlns:p14="http://schemas.microsoft.com/office/powerpoint/2010/main" val="22585312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174357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jpeg"/><Relationship Id="rId10" Type="http://schemas.openxmlformats.org/officeDocument/2006/relationships/image" Target="../media/image44.png"/><Relationship Id="rId4" Type="http://schemas.openxmlformats.org/officeDocument/2006/relationships/image" Target="../media/image38.jpeg"/><Relationship Id="rId9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64466" y="82828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244486" y="195486"/>
            <a:ext cx="8568952" cy="46805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de-DE" sz="3200" b="1" dirty="0" smtClean="0">
                <a:solidFill>
                  <a:schemeClr val="bg1"/>
                </a:solidFill>
              </a:rPr>
              <a:t>Dana </a:t>
            </a:r>
            <a:r>
              <a:rPr lang="de-DE" sz="3200" b="1" dirty="0" err="1" smtClean="0">
                <a:solidFill>
                  <a:schemeClr val="bg1"/>
                </a:solidFill>
              </a:rPr>
              <a:t>Diezemann</a:t>
            </a:r>
            <a:endParaRPr lang="de-DE" sz="3200" b="1" dirty="0" smtClean="0">
              <a:solidFill>
                <a:schemeClr val="bg1"/>
              </a:solidFill>
            </a:endParaRPr>
          </a:p>
          <a:p>
            <a:pPr algn="ctr"/>
            <a:endParaRPr lang="de-DE" sz="2400" b="1" dirty="0" smtClean="0">
              <a:solidFill>
                <a:schemeClr val="bg1"/>
              </a:solidFill>
            </a:endParaRPr>
          </a:p>
          <a:p>
            <a:pPr algn="ctr"/>
            <a:endParaRPr lang="de-DE" sz="2400" b="1" dirty="0" smtClean="0">
              <a:solidFill>
                <a:schemeClr val="bg1"/>
              </a:solidFill>
            </a:endParaRPr>
          </a:p>
          <a:p>
            <a:pPr algn="ctr"/>
            <a:endParaRPr lang="de-DE" sz="2400" b="1" dirty="0" smtClean="0">
              <a:solidFill>
                <a:schemeClr val="bg1"/>
              </a:solidFill>
            </a:endParaRPr>
          </a:p>
          <a:p>
            <a:pPr algn="ctr"/>
            <a:endParaRPr lang="de-DE" sz="2400" b="1" dirty="0">
              <a:solidFill>
                <a:schemeClr val="bg1"/>
              </a:solidFill>
            </a:endParaRPr>
          </a:p>
          <a:p>
            <a:pPr algn="ctr"/>
            <a:r>
              <a:rPr lang="en-US" sz="4400" b="1" dirty="0">
                <a:solidFill>
                  <a:schemeClr val="bg1"/>
                </a:solidFill>
              </a:rPr>
              <a:t>High Dynamic Range Imaging </a:t>
            </a:r>
            <a:r>
              <a:rPr lang="en-US" sz="4400" b="1" dirty="0" smtClean="0">
                <a:solidFill>
                  <a:schemeClr val="bg1"/>
                </a:solidFill>
              </a:rPr>
              <a:t>| HDR</a:t>
            </a:r>
            <a:endParaRPr lang="de-DE" sz="4400" b="1" dirty="0" smtClean="0">
              <a:solidFill>
                <a:schemeClr val="bg1"/>
              </a:solidFill>
            </a:endParaRPr>
          </a:p>
          <a:p>
            <a:pPr algn="ctr"/>
            <a:r>
              <a:rPr lang="de-DE" sz="2800" b="1" dirty="0" smtClean="0">
                <a:solidFill>
                  <a:schemeClr val="bg1"/>
                </a:solidFill>
              </a:rPr>
              <a:t>A </a:t>
            </a:r>
            <a:r>
              <a:rPr lang="de-DE" sz="2800" b="1" dirty="0" err="1" smtClean="0">
                <a:solidFill>
                  <a:schemeClr val="bg1"/>
                </a:solidFill>
              </a:rPr>
              <a:t>short</a:t>
            </a:r>
            <a:r>
              <a:rPr lang="de-DE" sz="2800" b="1" dirty="0" smtClean="0">
                <a:solidFill>
                  <a:schemeClr val="bg1"/>
                </a:solidFill>
              </a:rPr>
              <a:t> </a:t>
            </a:r>
            <a:r>
              <a:rPr lang="de-DE" sz="2800" b="1" dirty="0" err="1" smtClean="0">
                <a:solidFill>
                  <a:schemeClr val="bg1"/>
                </a:solidFill>
              </a:rPr>
              <a:t>summary</a:t>
            </a:r>
            <a:endParaRPr lang="de-DE" sz="2800" b="1" dirty="0" smtClean="0">
              <a:solidFill>
                <a:schemeClr val="bg1"/>
              </a:solidFill>
            </a:endParaRPr>
          </a:p>
          <a:p>
            <a:pPr algn="ctr"/>
            <a:endParaRPr lang="de-DE" sz="2800" b="1" dirty="0">
              <a:solidFill>
                <a:schemeClr val="bg1"/>
              </a:solidFill>
            </a:endParaRPr>
          </a:p>
          <a:p>
            <a:pPr algn="ctr"/>
            <a:endParaRPr lang="de-DE" sz="2800" b="1" dirty="0" smtClean="0">
              <a:solidFill>
                <a:schemeClr val="bg1"/>
              </a:solidFill>
            </a:endParaRPr>
          </a:p>
          <a:p>
            <a:pPr algn="ctr"/>
            <a:endParaRPr lang="de-DE" sz="2800" b="1" dirty="0">
              <a:solidFill>
                <a:schemeClr val="bg1"/>
              </a:solidFill>
            </a:endParaRPr>
          </a:p>
          <a:p>
            <a:pPr algn="ctr"/>
            <a:r>
              <a:rPr lang="de-DE" sz="2000" b="1" dirty="0" smtClean="0">
                <a:solidFill>
                  <a:schemeClr val="bg1"/>
                </a:solidFill>
              </a:rPr>
              <a:t>Image Sensors </a:t>
            </a:r>
            <a:r>
              <a:rPr lang="de-DE" sz="2000" b="1" dirty="0" smtClean="0">
                <a:solidFill>
                  <a:schemeClr val="bg1"/>
                </a:solidFill>
              </a:rPr>
              <a:t>Europe London </a:t>
            </a:r>
            <a:r>
              <a:rPr lang="de-DE" sz="2000" b="1" dirty="0" smtClean="0">
                <a:solidFill>
                  <a:schemeClr val="bg1"/>
                </a:solidFill>
              </a:rPr>
              <a:t>| 12. </a:t>
            </a:r>
            <a:r>
              <a:rPr lang="de-DE" sz="2000" b="1" dirty="0" smtClean="0">
                <a:solidFill>
                  <a:schemeClr val="bg1"/>
                </a:solidFill>
              </a:rPr>
              <a:t>3</a:t>
            </a:r>
            <a:r>
              <a:rPr lang="de-DE" sz="2000" b="1" dirty="0" smtClean="0">
                <a:solidFill>
                  <a:schemeClr val="bg1"/>
                </a:solidFill>
              </a:rPr>
              <a:t>. 2020 | </a:t>
            </a:r>
            <a:r>
              <a:rPr lang="en-US" sz="2000" b="1" dirty="0" smtClean="0">
                <a:solidFill>
                  <a:schemeClr val="bg1"/>
                </a:solidFill>
              </a:rPr>
              <a:t>Revised</a:t>
            </a:r>
            <a:r>
              <a:rPr lang="de-DE" sz="2000" b="1" dirty="0" smtClean="0">
                <a:solidFill>
                  <a:schemeClr val="bg1"/>
                </a:solidFill>
              </a:rPr>
              <a:t> </a:t>
            </a:r>
            <a:r>
              <a:rPr lang="de-DE" sz="2000" b="1" dirty="0" smtClean="0">
                <a:solidFill>
                  <a:schemeClr val="bg1"/>
                </a:solidFill>
              </a:rPr>
              <a:t>11</a:t>
            </a:r>
            <a:r>
              <a:rPr lang="de-DE" sz="2000" b="1" smtClean="0">
                <a:solidFill>
                  <a:schemeClr val="bg1"/>
                </a:solidFill>
              </a:rPr>
              <a:t>. 6</a:t>
            </a:r>
            <a:r>
              <a:rPr lang="de-DE" sz="2000" b="1" dirty="0" smtClean="0">
                <a:solidFill>
                  <a:schemeClr val="bg1"/>
                </a:solidFill>
              </a:rPr>
              <a:t>. 2020</a:t>
            </a:r>
            <a:endParaRPr lang="de-DE" sz="2000" dirty="0">
              <a:solidFill>
                <a:schemeClr val="bg1"/>
              </a:solidFill>
            </a:endParaRPr>
          </a:p>
          <a:p>
            <a:pPr algn="ctr"/>
            <a:endParaRPr lang="de-DE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125898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 smtClean="0"/>
              <a:t> Dynamic</a:t>
            </a:r>
            <a:endParaRPr lang="de-DE" dirty="0"/>
          </a:p>
        </p:txBody>
      </p:sp>
      <p:grpSp>
        <p:nvGrpSpPr>
          <p:cNvPr id="5" name="Gruppieren 4"/>
          <p:cNvGrpSpPr/>
          <p:nvPr/>
        </p:nvGrpSpPr>
        <p:grpSpPr>
          <a:xfrm>
            <a:off x="827584" y="1708770"/>
            <a:ext cx="7562850" cy="1943100"/>
            <a:chOff x="827584" y="2571750"/>
            <a:chExt cx="7562850" cy="1943100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27584" y="2571750"/>
              <a:ext cx="7562850" cy="1943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Rechteck 3"/>
            <p:cNvSpPr/>
            <p:nvPr/>
          </p:nvSpPr>
          <p:spPr>
            <a:xfrm>
              <a:off x="3020338" y="3291830"/>
              <a:ext cx="2508592" cy="720080"/>
            </a:xfrm>
            <a:prstGeom prst="rect">
              <a:avLst/>
            </a:prstGeom>
            <a:ln w="76200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6" name="Pfeil nach rechts 5"/>
          <p:cNvSpPr/>
          <p:nvPr/>
        </p:nvSpPr>
        <p:spPr>
          <a:xfrm>
            <a:off x="8748464" y="4821975"/>
            <a:ext cx="216024" cy="198047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 w="76200" cap="rnd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3163849" y="4298755"/>
            <a:ext cx="2836803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de-DE" sz="2800" b="1" dirty="0" smtClean="0">
                <a:solidFill>
                  <a:schemeClr val="bg1"/>
                </a:solidFill>
              </a:rPr>
              <a:t>Outdoor:</a:t>
            </a:r>
            <a:r>
              <a:rPr lang="de-DE" sz="2000" b="1" dirty="0" smtClean="0">
                <a:solidFill>
                  <a:schemeClr val="bg1"/>
                </a:solidFill>
              </a:rPr>
              <a:t> ~</a:t>
            </a:r>
            <a:r>
              <a:rPr lang="de-DE" sz="2800" b="1" dirty="0" smtClean="0">
                <a:solidFill>
                  <a:schemeClr val="bg1"/>
                </a:solidFill>
              </a:rPr>
              <a:t> 160 dB</a:t>
            </a:r>
            <a:endParaRPr lang="de-DE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560523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/>
        </p:nvSpPr>
        <p:spPr>
          <a:xfrm>
            <a:off x="347124" y="771550"/>
            <a:ext cx="8424936" cy="172819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76200" cap="rnd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515956" y="1385886"/>
            <a:ext cx="57085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lvl="0" indent="-266700">
              <a:spcBef>
                <a:spcPct val="20000"/>
              </a:spcBef>
            </a:pPr>
            <a:r>
              <a:rPr lang="de-DE" sz="3200" b="1" dirty="0" smtClean="0">
                <a:solidFill>
                  <a:prstClr val="white"/>
                </a:solidFill>
              </a:rPr>
              <a:t>Dynamic Range = </a:t>
            </a:r>
            <a:r>
              <a:rPr lang="de-DE" sz="3200" b="1" dirty="0">
                <a:solidFill>
                  <a:prstClr val="white"/>
                </a:solidFill>
              </a:rPr>
              <a:t>20 x log</a:t>
            </a:r>
          </a:p>
        </p:txBody>
      </p:sp>
      <p:cxnSp>
        <p:nvCxnSpPr>
          <p:cNvPr id="6" name="Gerade Verbindung 5"/>
          <p:cNvCxnSpPr/>
          <p:nvPr/>
        </p:nvCxnSpPr>
        <p:spPr>
          <a:xfrm>
            <a:off x="5052460" y="1695380"/>
            <a:ext cx="338437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hteck 6"/>
          <p:cNvSpPr/>
          <p:nvPr/>
        </p:nvSpPr>
        <p:spPr>
          <a:xfrm>
            <a:off x="5219230" y="989005"/>
            <a:ext cx="30508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6700" lvl="0" indent="-266700">
              <a:spcBef>
                <a:spcPct val="20000"/>
              </a:spcBef>
            </a:pPr>
            <a:r>
              <a:rPr lang="de-DE" sz="3200" b="1" dirty="0" err="1" smtClean="0">
                <a:solidFill>
                  <a:prstClr val="white"/>
                </a:solidFill>
              </a:rPr>
              <a:t>Fullwell</a:t>
            </a:r>
            <a:r>
              <a:rPr lang="de-DE" sz="3200" b="1" dirty="0" smtClean="0">
                <a:solidFill>
                  <a:prstClr val="white"/>
                </a:solidFill>
              </a:rPr>
              <a:t> </a:t>
            </a:r>
            <a:r>
              <a:rPr lang="de-DE" sz="3200" b="1" dirty="0" err="1" smtClean="0">
                <a:solidFill>
                  <a:prstClr val="white"/>
                </a:solidFill>
              </a:rPr>
              <a:t>Capacity</a:t>
            </a:r>
            <a:endParaRPr lang="de-DE" sz="3200" b="1" dirty="0">
              <a:solidFill>
                <a:prstClr val="white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6170612" y="1834343"/>
            <a:ext cx="11480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6700" lvl="0" indent="-266700">
              <a:spcBef>
                <a:spcPct val="20000"/>
              </a:spcBef>
            </a:pPr>
            <a:r>
              <a:rPr lang="de-DE" sz="3200" b="1" dirty="0" smtClean="0">
                <a:solidFill>
                  <a:prstClr val="white"/>
                </a:solidFill>
              </a:rPr>
              <a:t>Noise</a:t>
            </a:r>
            <a:endParaRPr lang="de-DE" sz="3200" b="1" dirty="0">
              <a:solidFill>
                <a:prstClr val="white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903557" y="3219822"/>
            <a:ext cx="7242634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lvl="0" indent="-266700" algn="ctr">
              <a:spcBef>
                <a:spcPct val="20000"/>
              </a:spcBef>
            </a:pPr>
            <a:r>
              <a:rPr lang="de-DE" sz="2400" b="1" dirty="0" err="1" smtClean="0">
                <a:solidFill>
                  <a:prstClr val="white"/>
                </a:solidFill>
              </a:rPr>
              <a:t>Examples</a:t>
            </a:r>
            <a:endParaRPr lang="de-DE" sz="2400" b="1" dirty="0" smtClean="0">
              <a:solidFill>
                <a:prstClr val="white"/>
              </a:solidFill>
            </a:endParaRPr>
          </a:p>
          <a:p>
            <a:pPr marL="266700" indent="-266700" algn="ctr">
              <a:spcBef>
                <a:spcPct val="20000"/>
              </a:spcBef>
            </a:pPr>
            <a:r>
              <a:rPr lang="de-DE" sz="2400" b="1" dirty="0">
                <a:solidFill>
                  <a:prstClr val="white"/>
                </a:solidFill>
              </a:rPr>
              <a:t>FW: </a:t>
            </a:r>
            <a:r>
              <a:rPr lang="de-DE" sz="2400" b="1" dirty="0" smtClean="0">
                <a:solidFill>
                  <a:prstClr val="white"/>
                </a:solidFill>
              </a:rPr>
              <a:t>10.000 </a:t>
            </a:r>
            <a:r>
              <a:rPr lang="de-DE" sz="2400" b="1" dirty="0">
                <a:solidFill>
                  <a:prstClr val="white"/>
                </a:solidFill>
              </a:rPr>
              <a:t>e- | Noise: </a:t>
            </a:r>
            <a:r>
              <a:rPr lang="de-DE" sz="2400" b="1" dirty="0" smtClean="0">
                <a:solidFill>
                  <a:prstClr val="white"/>
                </a:solidFill>
              </a:rPr>
              <a:t>2e- </a:t>
            </a:r>
            <a:r>
              <a:rPr lang="de-DE" sz="2400" b="1" dirty="0">
                <a:solidFill>
                  <a:prstClr val="white"/>
                </a:solidFill>
              </a:rPr>
              <a:t>| DR: </a:t>
            </a:r>
            <a:r>
              <a:rPr lang="de-DE" sz="2400" b="1" dirty="0" smtClean="0">
                <a:solidFill>
                  <a:prstClr val="white"/>
                </a:solidFill>
              </a:rPr>
              <a:t>74 </a:t>
            </a:r>
            <a:r>
              <a:rPr lang="de-DE" sz="2400" b="1" dirty="0">
                <a:solidFill>
                  <a:prstClr val="white"/>
                </a:solidFill>
              </a:rPr>
              <a:t>dB</a:t>
            </a:r>
          </a:p>
          <a:p>
            <a:pPr marL="266700" indent="-266700" algn="ctr">
              <a:spcBef>
                <a:spcPct val="20000"/>
              </a:spcBef>
            </a:pPr>
            <a:r>
              <a:rPr lang="de-DE" sz="2400" b="1" dirty="0">
                <a:solidFill>
                  <a:prstClr val="white"/>
                </a:solidFill>
              </a:rPr>
              <a:t>FW: 100.000 e- | Noise: 1e- | DR: 100 dB</a:t>
            </a:r>
          </a:p>
          <a:p>
            <a:pPr marL="266700" lvl="0" indent="-266700" algn="ctr">
              <a:spcBef>
                <a:spcPct val="20000"/>
              </a:spcBef>
            </a:pPr>
            <a:r>
              <a:rPr lang="de-DE" sz="2400" b="1" dirty="0" smtClean="0">
                <a:solidFill>
                  <a:prstClr val="white"/>
                </a:solidFill>
              </a:rPr>
              <a:t>FW: 200.000 e- | Noise: 0.5e- | DR: 112 dB</a:t>
            </a:r>
            <a:endParaRPr lang="de-DE" sz="2400" b="1" dirty="0">
              <a:solidFill>
                <a:prstClr val="white"/>
              </a:solidFill>
            </a:endParaRPr>
          </a:p>
        </p:txBody>
      </p:sp>
      <p:sp>
        <p:nvSpPr>
          <p:cNvPr id="10" name="Pfeil nach rechts 9"/>
          <p:cNvSpPr/>
          <p:nvPr/>
        </p:nvSpPr>
        <p:spPr>
          <a:xfrm>
            <a:off x="8748464" y="4821975"/>
            <a:ext cx="216024" cy="198047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 w="76200" cap="rnd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184275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 smtClean="0"/>
              <a:t>HDR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ctr"/>
            <a:r>
              <a:rPr lang="en-US" dirty="0" smtClean="0"/>
              <a:t>A linear pixel has limitations in its dynamic range. Always.</a:t>
            </a:r>
            <a:endParaRPr lang="en-US" dirty="0"/>
          </a:p>
        </p:txBody>
      </p:sp>
      <p:sp>
        <p:nvSpPr>
          <p:cNvPr id="29" name="Pfeil nach rechts 28"/>
          <p:cNvSpPr/>
          <p:nvPr/>
        </p:nvSpPr>
        <p:spPr>
          <a:xfrm>
            <a:off x="1521672" y="4222201"/>
            <a:ext cx="6219632" cy="288032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feil nach unten 29"/>
          <p:cNvSpPr/>
          <p:nvPr/>
        </p:nvSpPr>
        <p:spPr>
          <a:xfrm flipV="1">
            <a:off x="826235" y="2895786"/>
            <a:ext cx="327791" cy="1044116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feld 30"/>
          <p:cNvSpPr txBox="1"/>
          <p:nvPr/>
        </p:nvSpPr>
        <p:spPr>
          <a:xfrm>
            <a:off x="656641" y="2495096"/>
            <a:ext cx="666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Level</a:t>
            </a:r>
            <a:endParaRPr lang="en-US" dirty="0"/>
          </a:p>
        </p:txBody>
      </p:sp>
      <p:sp>
        <p:nvSpPr>
          <p:cNvPr id="6144" name="Textfeld 6143"/>
          <p:cNvSpPr txBox="1"/>
          <p:nvPr/>
        </p:nvSpPr>
        <p:spPr>
          <a:xfrm>
            <a:off x="8009140" y="4181551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Time</a:t>
            </a:r>
            <a:endParaRPr lang="en-US" dirty="0"/>
          </a:p>
        </p:txBody>
      </p:sp>
      <p:cxnSp>
        <p:nvCxnSpPr>
          <p:cNvPr id="6147" name="Gerade Verbindung mit Pfeil 6146"/>
          <p:cNvCxnSpPr/>
          <p:nvPr/>
        </p:nvCxnSpPr>
        <p:spPr>
          <a:xfrm>
            <a:off x="1609417" y="2263769"/>
            <a:ext cx="216024" cy="504056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mit Pfeil 35"/>
          <p:cNvCxnSpPr/>
          <p:nvPr/>
        </p:nvCxnSpPr>
        <p:spPr>
          <a:xfrm>
            <a:off x="1843086" y="2263233"/>
            <a:ext cx="216024" cy="504056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mit Pfeil 36"/>
          <p:cNvCxnSpPr/>
          <p:nvPr/>
        </p:nvCxnSpPr>
        <p:spPr>
          <a:xfrm>
            <a:off x="2076755" y="2267858"/>
            <a:ext cx="216024" cy="504056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hteck 17"/>
          <p:cNvSpPr/>
          <p:nvPr/>
        </p:nvSpPr>
        <p:spPr>
          <a:xfrm>
            <a:off x="2834437" y="2978906"/>
            <a:ext cx="936104" cy="85298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49" name="Rechteck 6148"/>
          <p:cNvSpPr/>
          <p:nvPr/>
        </p:nvSpPr>
        <p:spPr>
          <a:xfrm>
            <a:off x="2825614" y="3507854"/>
            <a:ext cx="944926" cy="32403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Ellipse 16"/>
          <p:cNvSpPr/>
          <p:nvPr/>
        </p:nvSpPr>
        <p:spPr>
          <a:xfrm>
            <a:off x="2834437" y="3723878"/>
            <a:ext cx="936104" cy="216024"/>
          </a:xfrm>
          <a:prstGeom prst="ellipse">
            <a:avLst/>
          </a:prstGeom>
          <a:solidFill>
            <a:srgbClr val="92D05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Ellipse 18"/>
          <p:cNvSpPr/>
          <p:nvPr/>
        </p:nvSpPr>
        <p:spPr>
          <a:xfrm>
            <a:off x="2834437" y="2870894"/>
            <a:ext cx="936104" cy="21602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rgbClr val="A2A2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Gerader Verbinder 19"/>
          <p:cNvCxnSpPr/>
          <p:nvPr/>
        </p:nvCxnSpPr>
        <p:spPr>
          <a:xfrm>
            <a:off x="3770541" y="2982671"/>
            <a:ext cx="0" cy="849219"/>
          </a:xfrm>
          <a:prstGeom prst="line">
            <a:avLst/>
          </a:prstGeom>
          <a:ln w="28575">
            <a:solidFill>
              <a:srgbClr val="A2A2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0"/>
          <p:cNvCxnSpPr/>
          <p:nvPr/>
        </p:nvCxnSpPr>
        <p:spPr>
          <a:xfrm>
            <a:off x="2834437" y="2982671"/>
            <a:ext cx="0" cy="849219"/>
          </a:xfrm>
          <a:prstGeom prst="line">
            <a:avLst/>
          </a:prstGeom>
          <a:ln w="28575">
            <a:solidFill>
              <a:srgbClr val="A2A2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Ellipse 39"/>
          <p:cNvSpPr/>
          <p:nvPr/>
        </p:nvSpPr>
        <p:spPr>
          <a:xfrm>
            <a:off x="2834437" y="3417844"/>
            <a:ext cx="936104" cy="216024"/>
          </a:xfrm>
          <a:prstGeom prst="ellipse">
            <a:avLst/>
          </a:prstGeom>
          <a:solidFill>
            <a:srgbClr val="92D050"/>
          </a:solidFill>
          <a:ln>
            <a:solidFill>
              <a:srgbClr val="A2A2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hteck 41"/>
          <p:cNvSpPr/>
          <p:nvPr/>
        </p:nvSpPr>
        <p:spPr>
          <a:xfrm>
            <a:off x="4156616" y="2980481"/>
            <a:ext cx="936104" cy="85298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hteck 42"/>
          <p:cNvSpPr/>
          <p:nvPr/>
        </p:nvSpPr>
        <p:spPr>
          <a:xfrm>
            <a:off x="4147793" y="3304150"/>
            <a:ext cx="944926" cy="52931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Ellipse 43"/>
          <p:cNvSpPr/>
          <p:nvPr/>
        </p:nvSpPr>
        <p:spPr>
          <a:xfrm>
            <a:off x="4156616" y="3725453"/>
            <a:ext cx="936104" cy="216024"/>
          </a:xfrm>
          <a:prstGeom prst="ellipse">
            <a:avLst/>
          </a:prstGeom>
          <a:solidFill>
            <a:srgbClr val="92D05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Ellipse 44"/>
          <p:cNvSpPr/>
          <p:nvPr/>
        </p:nvSpPr>
        <p:spPr>
          <a:xfrm>
            <a:off x="4156616" y="2872469"/>
            <a:ext cx="936104" cy="21602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rgbClr val="A2A2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Gerader Verbinder 45"/>
          <p:cNvCxnSpPr/>
          <p:nvPr/>
        </p:nvCxnSpPr>
        <p:spPr>
          <a:xfrm>
            <a:off x="5092720" y="2984246"/>
            <a:ext cx="0" cy="849219"/>
          </a:xfrm>
          <a:prstGeom prst="line">
            <a:avLst/>
          </a:prstGeom>
          <a:ln w="28575">
            <a:solidFill>
              <a:srgbClr val="A2A2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/>
          <p:cNvCxnSpPr/>
          <p:nvPr/>
        </p:nvCxnSpPr>
        <p:spPr>
          <a:xfrm>
            <a:off x="4156616" y="2984246"/>
            <a:ext cx="0" cy="849219"/>
          </a:xfrm>
          <a:prstGeom prst="line">
            <a:avLst/>
          </a:prstGeom>
          <a:ln w="28575">
            <a:solidFill>
              <a:srgbClr val="A2A2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Ellipse 47"/>
          <p:cNvSpPr/>
          <p:nvPr/>
        </p:nvSpPr>
        <p:spPr>
          <a:xfrm>
            <a:off x="4162401" y="3179993"/>
            <a:ext cx="936104" cy="216024"/>
          </a:xfrm>
          <a:prstGeom prst="ellipse">
            <a:avLst/>
          </a:prstGeom>
          <a:solidFill>
            <a:srgbClr val="92D050"/>
          </a:solidFill>
          <a:ln>
            <a:solidFill>
              <a:srgbClr val="A2A2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hteck 48"/>
          <p:cNvSpPr/>
          <p:nvPr/>
        </p:nvSpPr>
        <p:spPr>
          <a:xfrm>
            <a:off x="5487616" y="2984285"/>
            <a:ext cx="936104" cy="8529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hteck 49"/>
          <p:cNvSpPr/>
          <p:nvPr/>
        </p:nvSpPr>
        <p:spPr>
          <a:xfrm>
            <a:off x="5478793" y="2984285"/>
            <a:ext cx="944926" cy="85298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Ellipse 50"/>
          <p:cNvSpPr/>
          <p:nvPr/>
        </p:nvSpPr>
        <p:spPr>
          <a:xfrm>
            <a:off x="5487616" y="3729257"/>
            <a:ext cx="936104" cy="216024"/>
          </a:xfrm>
          <a:prstGeom prst="ellipse">
            <a:avLst/>
          </a:prstGeom>
          <a:solidFill>
            <a:srgbClr val="92D05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Ellipse 51"/>
          <p:cNvSpPr/>
          <p:nvPr/>
        </p:nvSpPr>
        <p:spPr>
          <a:xfrm>
            <a:off x="5487616" y="2876273"/>
            <a:ext cx="936104" cy="216024"/>
          </a:xfrm>
          <a:prstGeom prst="ellipse">
            <a:avLst/>
          </a:prstGeom>
          <a:solidFill>
            <a:srgbClr val="92D050"/>
          </a:solidFill>
          <a:ln>
            <a:solidFill>
              <a:srgbClr val="A2A2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Gerader Verbinder 52"/>
          <p:cNvCxnSpPr/>
          <p:nvPr/>
        </p:nvCxnSpPr>
        <p:spPr>
          <a:xfrm>
            <a:off x="6423720" y="2988050"/>
            <a:ext cx="0" cy="849219"/>
          </a:xfrm>
          <a:prstGeom prst="line">
            <a:avLst/>
          </a:prstGeom>
          <a:ln w="28575">
            <a:solidFill>
              <a:srgbClr val="A2A2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/>
          <p:cNvCxnSpPr/>
          <p:nvPr/>
        </p:nvCxnSpPr>
        <p:spPr>
          <a:xfrm>
            <a:off x="5487616" y="2988050"/>
            <a:ext cx="0" cy="849219"/>
          </a:xfrm>
          <a:prstGeom prst="line">
            <a:avLst/>
          </a:prstGeom>
          <a:ln w="28575">
            <a:solidFill>
              <a:srgbClr val="A2A2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Gerade Verbindung mit Pfeil 67"/>
          <p:cNvCxnSpPr/>
          <p:nvPr/>
        </p:nvCxnSpPr>
        <p:spPr>
          <a:xfrm>
            <a:off x="2920704" y="2264791"/>
            <a:ext cx="216024" cy="504056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Gerade Verbindung mit Pfeil 68"/>
          <p:cNvCxnSpPr/>
          <p:nvPr/>
        </p:nvCxnSpPr>
        <p:spPr>
          <a:xfrm>
            <a:off x="3154373" y="2264255"/>
            <a:ext cx="216024" cy="504056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Gerade Verbindung mit Pfeil 69"/>
          <p:cNvCxnSpPr/>
          <p:nvPr/>
        </p:nvCxnSpPr>
        <p:spPr>
          <a:xfrm>
            <a:off x="3388042" y="2268880"/>
            <a:ext cx="216024" cy="504056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Gerade Verbindung mit Pfeil 71"/>
          <p:cNvCxnSpPr/>
          <p:nvPr/>
        </p:nvCxnSpPr>
        <p:spPr>
          <a:xfrm>
            <a:off x="4231991" y="2268394"/>
            <a:ext cx="216024" cy="504056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Gerade Verbindung mit Pfeil 72"/>
          <p:cNvCxnSpPr/>
          <p:nvPr/>
        </p:nvCxnSpPr>
        <p:spPr>
          <a:xfrm>
            <a:off x="4465660" y="2267858"/>
            <a:ext cx="216024" cy="504056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Gerade Verbindung mit Pfeil 73"/>
          <p:cNvCxnSpPr/>
          <p:nvPr/>
        </p:nvCxnSpPr>
        <p:spPr>
          <a:xfrm>
            <a:off x="4699329" y="2272483"/>
            <a:ext cx="216024" cy="504056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Gerade Verbindung mit Pfeil 75"/>
          <p:cNvCxnSpPr/>
          <p:nvPr/>
        </p:nvCxnSpPr>
        <p:spPr>
          <a:xfrm>
            <a:off x="5562615" y="2259144"/>
            <a:ext cx="216024" cy="504056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Gerade Verbindung mit Pfeil 76"/>
          <p:cNvCxnSpPr/>
          <p:nvPr/>
        </p:nvCxnSpPr>
        <p:spPr>
          <a:xfrm>
            <a:off x="5796284" y="2258608"/>
            <a:ext cx="216024" cy="504056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Gerade Verbindung mit Pfeil 77"/>
          <p:cNvCxnSpPr/>
          <p:nvPr/>
        </p:nvCxnSpPr>
        <p:spPr>
          <a:xfrm>
            <a:off x="6029953" y="2263233"/>
            <a:ext cx="216024" cy="504056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Gerade Verbindung mit Pfeil 79"/>
          <p:cNvCxnSpPr/>
          <p:nvPr/>
        </p:nvCxnSpPr>
        <p:spPr>
          <a:xfrm>
            <a:off x="6868439" y="2270706"/>
            <a:ext cx="216024" cy="504056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Gerade Verbindung mit Pfeil 80"/>
          <p:cNvCxnSpPr/>
          <p:nvPr/>
        </p:nvCxnSpPr>
        <p:spPr>
          <a:xfrm>
            <a:off x="7102108" y="2270170"/>
            <a:ext cx="216024" cy="504056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Gerade Verbindung mit Pfeil 81"/>
          <p:cNvCxnSpPr/>
          <p:nvPr/>
        </p:nvCxnSpPr>
        <p:spPr>
          <a:xfrm>
            <a:off x="7335777" y="2274795"/>
            <a:ext cx="216024" cy="504056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llipse 3"/>
          <p:cNvSpPr/>
          <p:nvPr/>
        </p:nvSpPr>
        <p:spPr>
          <a:xfrm>
            <a:off x="1521671" y="3723878"/>
            <a:ext cx="936104" cy="216024"/>
          </a:xfrm>
          <a:prstGeom prst="ellips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hteck 5"/>
          <p:cNvSpPr/>
          <p:nvPr/>
        </p:nvSpPr>
        <p:spPr>
          <a:xfrm>
            <a:off x="1521671" y="2978906"/>
            <a:ext cx="936104" cy="85298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llipse 6"/>
          <p:cNvSpPr/>
          <p:nvPr/>
        </p:nvSpPr>
        <p:spPr>
          <a:xfrm>
            <a:off x="1521671" y="2870894"/>
            <a:ext cx="936104" cy="21602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Gerader Verbinder 10"/>
          <p:cNvCxnSpPr/>
          <p:nvPr/>
        </p:nvCxnSpPr>
        <p:spPr>
          <a:xfrm>
            <a:off x="2457775" y="2982671"/>
            <a:ext cx="0" cy="849219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/>
          <p:cNvCxnSpPr/>
          <p:nvPr/>
        </p:nvCxnSpPr>
        <p:spPr>
          <a:xfrm>
            <a:off x="1521671" y="2982671"/>
            <a:ext cx="0" cy="849219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Ellipse 82"/>
          <p:cNvSpPr/>
          <p:nvPr/>
        </p:nvSpPr>
        <p:spPr>
          <a:xfrm>
            <a:off x="1523049" y="3719142"/>
            <a:ext cx="936104" cy="216024"/>
          </a:xfrm>
          <a:prstGeom prst="ellipse">
            <a:avLst/>
          </a:prstGeom>
          <a:solidFill>
            <a:srgbClr val="92D05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Ellipse 83"/>
          <p:cNvSpPr/>
          <p:nvPr/>
        </p:nvSpPr>
        <p:spPr>
          <a:xfrm>
            <a:off x="6687128" y="3712386"/>
            <a:ext cx="1161464" cy="316646"/>
          </a:xfrm>
          <a:prstGeom prst="ellipse">
            <a:avLst/>
          </a:prstGeom>
          <a:solidFill>
            <a:schemeClr val="accent2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hteck 60"/>
          <p:cNvSpPr/>
          <p:nvPr/>
        </p:nvSpPr>
        <p:spPr>
          <a:xfrm>
            <a:off x="6805200" y="2999136"/>
            <a:ext cx="936104" cy="8529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hteck 61"/>
          <p:cNvSpPr/>
          <p:nvPr/>
        </p:nvSpPr>
        <p:spPr>
          <a:xfrm>
            <a:off x="6796377" y="2999136"/>
            <a:ext cx="944926" cy="85298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Ellipse 62"/>
          <p:cNvSpPr/>
          <p:nvPr/>
        </p:nvSpPr>
        <p:spPr>
          <a:xfrm>
            <a:off x="6805200" y="3744108"/>
            <a:ext cx="936104" cy="216024"/>
          </a:xfrm>
          <a:prstGeom prst="ellipse">
            <a:avLst/>
          </a:prstGeom>
          <a:solidFill>
            <a:srgbClr val="92D05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Ellipse 63"/>
          <p:cNvSpPr/>
          <p:nvPr/>
        </p:nvSpPr>
        <p:spPr>
          <a:xfrm>
            <a:off x="6805200" y="2891124"/>
            <a:ext cx="936104" cy="216024"/>
          </a:xfrm>
          <a:prstGeom prst="ellipse">
            <a:avLst/>
          </a:prstGeom>
          <a:solidFill>
            <a:srgbClr val="92D050"/>
          </a:solidFill>
          <a:ln>
            <a:solidFill>
              <a:srgbClr val="A2A2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Gerader Verbinder 64"/>
          <p:cNvCxnSpPr/>
          <p:nvPr/>
        </p:nvCxnSpPr>
        <p:spPr>
          <a:xfrm>
            <a:off x="7741304" y="3002901"/>
            <a:ext cx="0" cy="849219"/>
          </a:xfrm>
          <a:prstGeom prst="line">
            <a:avLst/>
          </a:prstGeom>
          <a:ln w="28575">
            <a:solidFill>
              <a:srgbClr val="A2A2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Gerader Verbinder 65"/>
          <p:cNvCxnSpPr/>
          <p:nvPr/>
        </p:nvCxnSpPr>
        <p:spPr>
          <a:xfrm>
            <a:off x="6805200" y="3002901"/>
            <a:ext cx="0" cy="849219"/>
          </a:xfrm>
          <a:prstGeom prst="line">
            <a:avLst/>
          </a:prstGeom>
          <a:ln w="28575">
            <a:solidFill>
              <a:srgbClr val="A2A2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4" name="Nach oben gekrümmter Pfeil 6153"/>
          <p:cNvSpPr/>
          <p:nvPr/>
        </p:nvSpPr>
        <p:spPr>
          <a:xfrm flipV="1">
            <a:off x="7316098" y="2697704"/>
            <a:ext cx="678277" cy="401363"/>
          </a:xfrm>
          <a:prstGeom prst="curvedUpArrow">
            <a:avLst>
              <a:gd name="adj1" fmla="val 25000"/>
              <a:gd name="adj2" fmla="val 55047"/>
              <a:gd name="adj3" fmla="val 3657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7" name="Pfeil nach rechts 56"/>
          <p:cNvSpPr/>
          <p:nvPr/>
        </p:nvSpPr>
        <p:spPr>
          <a:xfrm>
            <a:off x="8748464" y="4821975"/>
            <a:ext cx="216024" cy="198047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 w="76200" cap="rnd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7792894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01899471"/>
              </p:ext>
            </p:extLst>
          </p:nvPr>
        </p:nvGraphicFramePr>
        <p:xfrm>
          <a:off x="107504" y="843558"/>
          <a:ext cx="8928992" cy="417646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232248"/>
                <a:gridCol w="2232248"/>
                <a:gridCol w="2232248"/>
                <a:gridCol w="2232248"/>
              </a:tblGrid>
              <a:tr h="10441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Impact" panose="020B0806030902050204" pitchFamily="34" charset="0"/>
                        </a:rPr>
                        <a:t>Sequence</a:t>
                      </a:r>
                      <a:endParaRPr lang="de-DE" sz="2400" b="0" dirty="0" smtClean="0">
                        <a:solidFill>
                          <a:schemeClr val="bg1">
                            <a:lumMod val="95000"/>
                          </a:schemeClr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400" b="0" dirty="0" smtClean="0">
                        <a:solidFill>
                          <a:srgbClr val="FFFF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Polarization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400" b="0" dirty="0" smtClean="0">
                        <a:solidFill>
                          <a:srgbClr val="FFFF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441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400" b="0" dirty="0" smtClean="0">
                        <a:solidFill>
                          <a:srgbClr val="FFFF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400" b="0" dirty="0" smtClean="0">
                        <a:solidFill>
                          <a:srgbClr val="FFFF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400" b="0" dirty="0" smtClean="0">
                        <a:solidFill>
                          <a:srgbClr val="FFFF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400" b="0" dirty="0" smtClean="0">
                        <a:solidFill>
                          <a:srgbClr val="FFFF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441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400" b="0" dirty="0" smtClean="0">
                        <a:solidFill>
                          <a:srgbClr val="FFFF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Impact" panose="020B080603090205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400" b="0" dirty="0" smtClean="0">
                        <a:solidFill>
                          <a:srgbClr val="FFFF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Impact" panose="020B080603090205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441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400" b="0" dirty="0" smtClean="0">
                        <a:solidFill>
                          <a:srgbClr val="FFFF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400" b="0" dirty="0" smtClean="0">
                        <a:solidFill>
                          <a:srgbClr val="FFFF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0" dirty="0" smtClean="0"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400" b="0" dirty="0" smtClean="0">
                        <a:solidFill>
                          <a:srgbClr val="FFFF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3754310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Sequencer 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0" y="4531424"/>
            <a:ext cx="1906239" cy="576064"/>
          </a:xfrm>
        </p:spPr>
        <p:txBody>
          <a:bodyPr>
            <a:noAutofit/>
          </a:bodyPr>
          <a:lstStyle/>
          <a:p>
            <a:pPr marL="0" indent="0"/>
            <a:r>
              <a:rPr lang="en-US" sz="1400" dirty="0" smtClean="0"/>
              <a:t> © </a:t>
            </a:r>
            <a:r>
              <a:rPr lang="en-US" sz="1400" dirty="0" err="1" smtClean="0"/>
              <a:t>Jörg</a:t>
            </a:r>
            <a:r>
              <a:rPr lang="en-US" sz="1400" dirty="0" smtClean="0"/>
              <a:t> </a:t>
            </a:r>
            <a:r>
              <a:rPr lang="en-US" sz="1400" dirty="0" err="1" smtClean="0"/>
              <a:t>Rieger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 smtClean="0"/>
              <a:t> Aurora HDR Software</a:t>
            </a:r>
            <a:endParaRPr lang="en-US" sz="14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47516" y="648292"/>
            <a:ext cx="2776646" cy="1854713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32391" y="2619486"/>
            <a:ext cx="4485009" cy="2492158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2561" y="644651"/>
            <a:ext cx="2779890" cy="1851449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65039" y="648292"/>
            <a:ext cx="2779889" cy="1851449"/>
          </a:xfrm>
          <a:prstGeom prst="rect">
            <a:avLst/>
          </a:prstGeom>
        </p:spPr>
      </p:pic>
      <p:sp>
        <p:nvSpPr>
          <p:cNvPr id="8" name="Pfeil nach rechts 7"/>
          <p:cNvSpPr/>
          <p:nvPr/>
        </p:nvSpPr>
        <p:spPr>
          <a:xfrm>
            <a:off x="8748464" y="4821975"/>
            <a:ext cx="216024" cy="198047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 w="76200" cap="rnd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39678805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mtClean="0"/>
              <a:t>Sequencer</a:t>
            </a:r>
            <a:endParaRPr lang="en-US" noProof="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/>
          </a:bodyPr>
          <a:lstStyle/>
          <a:p>
            <a:r>
              <a:rPr lang="en-US" noProof="0" dirty="0" smtClean="0"/>
              <a:t>Sequencer</a:t>
            </a:r>
            <a:br>
              <a:rPr lang="en-US" noProof="0" dirty="0" smtClean="0"/>
            </a:br>
            <a:r>
              <a:rPr lang="en-US" dirty="0" smtClean="0"/>
              <a:t>Set of different settings (Exposure time, Gain), individual frame by frame</a:t>
            </a:r>
          </a:p>
          <a:p>
            <a:r>
              <a:rPr lang="en-US" noProof="0" dirty="0" smtClean="0"/>
              <a:t>	DOL (Digital Overlap) in Sony </a:t>
            </a:r>
            <a:r>
              <a:rPr lang="en-US" noProof="0" dirty="0" err="1" smtClean="0"/>
              <a:t>Starvis</a:t>
            </a:r>
            <a:r>
              <a:rPr lang="en-US" noProof="0" dirty="0" smtClean="0"/>
              <a:t> Rolling Shutter Imagers: 2 to 3 Images in a sequence</a:t>
            </a:r>
          </a:p>
          <a:p>
            <a:endParaRPr lang="en-US" noProof="0" dirty="0" smtClean="0"/>
          </a:p>
          <a:p>
            <a:r>
              <a:rPr lang="en-US" dirty="0" smtClean="0"/>
              <a:t>Result:</a:t>
            </a:r>
          </a:p>
          <a:p>
            <a:r>
              <a:rPr lang="en-US" dirty="0" smtClean="0"/>
              <a:t>	2 to 11 different images</a:t>
            </a:r>
            <a:br>
              <a:rPr lang="en-US" dirty="0" smtClean="0"/>
            </a:br>
            <a:r>
              <a:rPr lang="en-US" noProof="0" dirty="0" smtClean="0"/>
              <a:t>@ DSC DSLR: ISP</a:t>
            </a:r>
            <a:br>
              <a:rPr lang="en-US" noProof="0" dirty="0" smtClean="0"/>
            </a:br>
            <a:r>
              <a:rPr lang="en-US" noProof="0" dirty="0" smtClean="0"/>
              <a:t>@ PC: Software Aurora… </a:t>
            </a:r>
          </a:p>
          <a:p>
            <a:endParaRPr lang="en-US" noProof="0" dirty="0" smtClean="0"/>
          </a:p>
          <a:p>
            <a:r>
              <a:rPr lang="en-US" dirty="0" smtClean="0"/>
              <a:t>Con:</a:t>
            </a:r>
          </a:p>
          <a:p>
            <a:pPr marL="266700" lvl="1" indent="-266700">
              <a:buNone/>
            </a:pPr>
            <a:r>
              <a:rPr lang="en-US" sz="1700" b="1" dirty="0" smtClean="0">
                <a:solidFill>
                  <a:schemeClr val="bg1"/>
                </a:solidFill>
              </a:rPr>
              <a:t>	Slow in capture</a:t>
            </a:r>
          </a:p>
          <a:p>
            <a:pPr marL="266700" lvl="1" indent="-266700">
              <a:buNone/>
            </a:pPr>
            <a:r>
              <a:rPr lang="en-US" sz="1700" b="1" dirty="0" smtClean="0">
                <a:solidFill>
                  <a:schemeClr val="bg1"/>
                </a:solidFill>
              </a:rPr>
              <a:t>	Artefacts with moving objects or changed conditions</a:t>
            </a:r>
          </a:p>
          <a:p>
            <a:pPr marL="266700" lvl="1" indent="-266700">
              <a:buNone/>
            </a:pPr>
            <a:r>
              <a:rPr lang="en-US" sz="1700" b="1" dirty="0" smtClean="0">
                <a:solidFill>
                  <a:schemeClr val="bg1"/>
                </a:solidFill>
              </a:rPr>
              <a:t>	External processing</a:t>
            </a:r>
          </a:p>
          <a:p>
            <a:pPr marL="266700" lvl="1" indent="-266700">
              <a:buNone/>
            </a:pPr>
            <a:r>
              <a:rPr lang="en-US" sz="1700" b="1" dirty="0" smtClean="0">
                <a:solidFill>
                  <a:schemeClr val="bg1"/>
                </a:solidFill>
              </a:rPr>
              <a:t>	Different results due to algorithms</a:t>
            </a:r>
            <a:r>
              <a:rPr lang="en-US" sz="1700" b="1" dirty="0" smtClean="0"/>
              <a:t>.</a:t>
            </a:r>
            <a:endParaRPr lang="en-US" sz="1700" b="1" noProof="0" dirty="0" smtClean="0"/>
          </a:p>
        </p:txBody>
      </p:sp>
      <p:grpSp>
        <p:nvGrpSpPr>
          <p:cNvPr id="2" name="Gruppieren 1"/>
          <p:cNvGrpSpPr/>
          <p:nvPr/>
        </p:nvGrpSpPr>
        <p:grpSpPr>
          <a:xfrm>
            <a:off x="4644008" y="2067694"/>
            <a:ext cx="4499992" cy="1296144"/>
            <a:chOff x="4644008" y="1635646"/>
            <a:chExt cx="4499992" cy="1296144"/>
          </a:xfrm>
        </p:grpSpPr>
        <p:sp>
          <p:nvSpPr>
            <p:cNvPr id="7" name="Rechteck 6"/>
            <p:cNvSpPr/>
            <p:nvPr/>
          </p:nvSpPr>
          <p:spPr>
            <a:xfrm>
              <a:off x="4644008" y="1995686"/>
              <a:ext cx="4499992" cy="93610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32040" y="2139702"/>
              <a:ext cx="950931" cy="63264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940152" y="2139702"/>
              <a:ext cx="950931" cy="63264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948264" y="2139702"/>
              <a:ext cx="950930" cy="64050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956376" y="2139702"/>
              <a:ext cx="950931" cy="63264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r="81122"/>
            <a:stretch>
              <a:fillRect/>
            </a:stretch>
          </p:blipFill>
          <p:spPr bwMode="auto">
            <a:xfrm>
              <a:off x="8964488" y="2139702"/>
              <a:ext cx="179512" cy="63264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 l="75724"/>
            <a:stretch>
              <a:fillRect/>
            </a:stretch>
          </p:blipFill>
          <p:spPr bwMode="auto">
            <a:xfrm>
              <a:off x="4644008" y="2139702"/>
              <a:ext cx="230850" cy="64050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feld 11"/>
            <p:cNvSpPr txBox="1"/>
            <p:nvPr/>
          </p:nvSpPr>
          <p:spPr>
            <a:xfrm>
              <a:off x="5076056" y="1635646"/>
              <a:ext cx="6675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chemeClr val="bg1"/>
                  </a:solidFill>
                </a:rPr>
                <a:t>Set A</a:t>
              </a:r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6084168" y="1635646"/>
              <a:ext cx="6675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chemeClr val="bg1"/>
                  </a:solidFill>
                </a:rPr>
                <a:t>Set B</a:t>
              </a:r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7092280" y="1635646"/>
              <a:ext cx="6675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chemeClr val="bg1"/>
                  </a:solidFill>
                </a:rPr>
                <a:t>Set C</a:t>
              </a:r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8100392" y="1635646"/>
              <a:ext cx="6675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chemeClr val="bg1"/>
                  </a:solidFill>
                </a:rPr>
                <a:t>Set A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23360906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483641628"/>
              </p:ext>
            </p:extLst>
          </p:nvPr>
        </p:nvGraphicFramePr>
        <p:xfrm>
          <a:off x="107504" y="843558"/>
          <a:ext cx="8928992" cy="417646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232248"/>
                <a:gridCol w="2232248"/>
                <a:gridCol w="2232248"/>
                <a:gridCol w="2232248"/>
              </a:tblGrid>
              <a:tr h="10441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Sequence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Polarization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400" b="0" dirty="0" smtClean="0">
                        <a:solidFill>
                          <a:srgbClr val="FFFF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441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Impact" panose="020B0806030902050204" pitchFamily="34" charset="0"/>
                        </a:rPr>
                        <a:t>Interleave</a:t>
                      </a:r>
                      <a:endParaRPr lang="de-DE" sz="2400" b="0" dirty="0" smtClean="0">
                        <a:solidFill>
                          <a:schemeClr val="bg1">
                            <a:lumMod val="95000"/>
                          </a:schemeClr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400" b="0" dirty="0" smtClean="0">
                        <a:solidFill>
                          <a:srgbClr val="FFFF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441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400" b="0" dirty="0" smtClean="0">
                        <a:solidFill>
                          <a:srgbClr val="FFFF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Impact" panose="020B080603090205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400" b="0" dirty="0" smtClean="0">
                        <a:solidFill>
                          <a:srgbClr val="FFFF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Impact" panose="020B080603090205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441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400" b="0" dirty="0" smtClean="0">
                        <a:solidFill>
                          <a:srgbClr val="FFFF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400" b="0" dirty="0" smtClean="0">
                        <a:solidFill>
                          <a:srgbClr val="FFFF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0" dirty="0" smtClean="0"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400" b="0" dirty="0" smtClean="0">
                        <a:solidFill>
                          <a:srgbClr val="FFFF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6810326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noProof="0" dirty="0" smtClean="0"/>
              <a:t>Single-frame multi-exposure</a:t>
            </a:r>
            <a:endParaRPr lang="en-US" noProof="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noProof="0" dirty="0" smtClean="0"/>
              <a:t>Example: Line wise</a:t>
            </a:r>
          </a:p>
          <a:p>
            <a:endParaRPr lang="en-US" dirty="0" smtClean="0"/>
          </a:p>
          <a:p>
            <a:endParaRPr lang="en-US" noProof="0" dirty="0" smtClean="0"/>
          </a:p>
          <a:p>
            <a:endParaRPr lang="en-US" dirty="0" smtClean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056" y="699542"/>
            <a:ext cx="5410944" cy="41526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grpSp>
        <p:nvGrpSpPr>
          <p:cNvPr id="11" name="Gruppieren 42"/>
          <p:cNvGrpSpPr>
            <a:grpSpLocks/>
          </p:cNvGrpSpPr>
          <p:nvPr/>
        </p:nvGrpSpPr>
        <p:grpSpPr bwMode="auto">
          <a:xfrm>
            <a:off x="251520" y="1368425"/>
            <a:ext cx="2646360" cy="2724785"/>
            <a:chOff x="88746" y="2185700"/>
            <a:chExt cx="2646810" cy="2724235"/>
          </a:xfrm>
        </p:grpSpPr>
        <p:cxnSp>
          <p:nvCxnSpPr>
            <p:cNvPr id="12" name="Gerade Verbindung 11"/>
            <p:cNvCxnSpPr/>
            <p:nvPr/>
          </p:nvCxnSpPr>
          <p:spPr bwMode="auto">
            <a:xfrm>
              <a:off x="469810" y="2860251"/>
              <a:ext cx="1797354" cy="0"/>
            </a:xfrm>
            <a:prstGeom prst="line">
              <a:avLst/>
            </a:prstGeom>
            <a:noFill/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Gerade Verbindung 12"/>
            <p:cNvCxnSpPr/>
            <p:nvPr/>
          </p:nvCxnSpPr>
          <p:spPr bwMode="auto">
            <a:xfrm>
              <a:off x="469810" y="3176100"/>
              <a:ext cx="1797354" cy="0"/>
            </a:xfrm>
            <a:prstGeom prst="line">
              <a:avLst/>
            </a:prstGeom>
            <a:noFill/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Gerade Verbindung 13"/>
            <p:cNvCxnSpPr/>
            <p:nvPr/>
          </p:nvCxnSpPr>
          <p:spPr bwMode="auto">
            <a:xfrm>
              <a:off x="469810" y="3491948"/>
              <a:ext cx="1797354" cy="0"/>
            </a:xfrm>
            <a:prstGeom prst="line">
              <a:avLst/>
            </a:prstGeom>
            <a:noFill/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Gerade Verbindung 14"/>
            <p:cNvCxnSpPr/>
            <p:nvPr/>
          </p:nvCxnSpPr>
          <p:spPr bwMode="auto">
            <a:xfrm>
              <a:off x="469810" y="3807798"/>
              <a:ext cx="1797354" cy="0"/>
            </a:xfrm>
            <a:prstGeom prst="line">
              <a:avLst/>
            </a:prstGeom>
            <a:noFill/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Gerade Verbindung 15"/>
            <p:cNvCxnSpPr/>
            <p:nvPr/>
          </p:nvCxnSpPr>
          <p:spPr bwMode="auto">
            <a:xfrm>
              <a:off x="469810" y="4123646"/>
              <a:ext cx="1797354" cy="0"/>
            </a:xfrm>
            <a:prstGeom prst="line">
              <a:avLst/>
            </a:prstGeom>
            <a:noFill/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Gerade Verbindung 22"/>
            <p:cNvCxnSpPr>
              <a:cxnSpLocks noChangeShapeType="1"/>
            </p:cNvCxnSpPr>
            <p:nvPr/>
          </p:nvCxnSpPr>
          <p:spPr bwMode="auto">
            <a:xfrm>
              <a:off x="467109" y="3009093"/>
              <a:ext cx="1798454" cy="0"/>
            </a:xfrm>
            <a:prstGeom prst="line">
              <a:avLst/>
            </a:prstGeom>
            <a:noFill/>
            <a:ln w="38100" algn="ctr">
              <a:solidFill>
                <a:srgbClr val="00B0F0"/>
              </a:solidFill>
              <a:round/>
              <a:headEnd/>
              <a:tailEnd/>
            </a:ln>
          </p:spPr>
        </p:cxnSp>
        <p:cxnSp>
          <p:nvCxnSpPr>
            <p:cNvPr id="18" name="Gerade Verbindung 23"/>
            <p:cNvCxnSpPr>
              <a:cxnSpLocks noChangeShapeType="1"/>
            </p:cNvCxnSpPr>
            <p:nvPr/>
          </p:nvCxnSpPr>
          <p:spPr bwMode="auto">
            <a:xfrm>
              <a:off x="467109" y="3325082"/>
              <a:ext cx="1798454" cy="0"/>
            </a:xfrm>
            <a:prstGeom prst="line">
              <a:avLst/>
            </a:prstGeom>
            <a:noFill/>
            <a:ln w="38100" algn="ctr">
              <a:solidFill>
                <a:srgbClr val="00B0F0"/>
              </a:solidFill>
              <a:round/>
              <a:headEnd/>
              <a:tailEnd/>
            </a:ln>
          </p:spPr>
        </p:cxnSp>
        <p:cxnSp>
          <p:nvCxnSpPr>
            <p:cNvPr id="19" name="Gerade Verbindung 24"/>
            <p:cNvCxnSpPr>
              <a:cxnSpLocks noChangeShapeType="1"/>
            </p:cNvCxnSpPr>
            <p:nvPr/>
          </p:nvCxnSpPr>
          <p:spPr bwMode="auto">
            <a:xfrm>
              <a:off x="467109" y="3641071"/>
              <a:ext cx="1798454" cy="0"/>
            </a:xfrm>
            <a:prstGeom prst="line">
              <a:avLst/>
            </a:prstGeom>
            <a:noFill/>
            <a:ln w="38100" algn="ctr">
              <a:solidFill>
                <a:srgbClr val="00B0F0"/>
              </a:solidFill>
              <a:round/>
              <a:headEnd/>
              <a:tailEnd/>
            </a:ln>
          </p:spPr>
        </p:cxnSp>
        <p:cxnSp>
          <p:nvCxnSpPr>
            <p:cNvPr id="20" name="Gerade Verbindung 25"/>
            <p:cNvCxnSpPr>
              <a:cxnSpLocks noChangeShapeType="1"/>
            </p:cNvCxnSpPr>
            <p:nvPr/>
          </p:nvCxnSpPr>
          <p:spPr bwMode="auto">
            <a:xfrm>
              <a:off x="467109" y="3957061"/>
              <a:ext cx="1798454" cy="0"/>
            </a:xfrm>
            <a:prstGeom prst="line">
              <a:avLst/>
            </a:prstGeom>
            <a:noFill/>
            <a:ln w="38100" algn="ctr">
              <a:solidFill>
                <a:srgbClr val="00B0F0"/>
              </a:solidFill>
              <a:round/>
              <a:headEnd/>
              <a:tailEnd/>
            </a:ln>
          </p:spPr>
        </p:cxnSp>
        <p:cxnSp>
          <p:nvCxnSpPr>
            <p:cNvPr id="21" name="Gerade Verbindung 26"/>
            <p:cNvCxnSpPr>
              <a:cxnSpLocks noChangeShapeType="1"/>
            </p:cNvCxnSpPr>
            <p:nvPr/>
          </p:nvCxnSpPr>
          <p:spPr bwMode="auto">
            <a:xfrm>
              <a:off x="467109" y="4273050"/>
              <a:ext cx="1798454" cy="0"/>
            </a:xfrm>
            <a:prstGeom prst="line">
              <a:avLst/>
            </a:prstGeom>
            <a:noFill/>
            <a:ln w="38100" algn="ctr">
              <a:solidFill>
                <a:srgbClr val="00B0F0"/>
              </a:solidFill>
              <a:round/>
              <a:headEnd/>
              <a:tailEnd/>
            </a:ln>
          </p:spPr>
        </p:cxnSp>
        <p:sp>
          <p:nvSpPr>
            <p:cNvPr id="22" name="Textfeld 27"/>
            <p:cNvSpPr txBox="1">
              <a:spLocks noChangeArrowheads="1"/>
            </p:cNvSpPr>
            <p:nvPr/>
          </p:nvSpPr>
          <p:spPr bwMode="auto">
            <a:xfrm>
              <a:off x="1187882" y="4540678"/>
              <a:ext cx="1547674" cy="3692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>
                <a:buFont typeface="Wingdings" pitchFamily="2" charset="2"/>
                <a:buNone/>
              </a:pPr>
              <a:r>
                <a:rPr lang="de-DE" altLang="de-DE" dirty="0" smtClean="0">
                  <a:solidFill>
                    <a:srgbClr val="00B0F0"/>
                  </a:solidFill>
                </a:rPr>
                <a:t>Long </a:t>
              </a:r>
              <a:r>
                <a:rPr lang="de-DE" altLang="de-DE" dirty="0" err="1" smtClean="0">
                  <a:solidFill>
                    <a:srgbClr val="00B0F0"/>
                  </a:solidFill>
                </a:rPr>
                <a:t>Exposure</a:t>
              </a:r>
              <a:endParaRPr lang="de-DE" altLang="de-DE" dirty="0">
                <a:solidFill>
                  <a:srgbClr val="00B0F0"/>
                </a:solidFill>
              </a:endParaRPr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88746" y="2185700"/>
              <a:ext cx="1603787" cy="36925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buFont typeface="Wingdings" pitchFamily="2" charset="2"/>
                <a:buNone/>
                <a:defRPr/>
              </a:pPr>
              <a:r>
                <a:rPr lang="de-DE" dirty="0" smtClean="0">
                  <a:solidFill>
                    <a:srgbClr val="FFC000"/>
                  </a:solidFill>
                </a:rPr>
                <a:t>Short </a:t>
              </a:r>
              <a:r>
                <a:rPr lang="de-DE" dirty="0" err="1" smtClean="0">
                  <a:solidFill>
                    <a:srgbClr val="FFC000"/>
                  </a:solidFill>
                </a:rPr>
                <a:t>Exposure</a:t>
              </a:r>
              <a:endParaRPr lang="de-DE" dirty="0">
                <a:solidFill>
                  <a:srgbClr val="FFC000"/>
                </a:solidFill>
              </a:endParaRPr>
            </a:p>
          </p:txBody>
        </p:sp>
        <p:sp>
          <p:nvSpPr>
            <p:cNvPr id="24" name="Textfeld 29"/>
            <p:cNvSpPr txBox="1">
              <a:spLocks noChangeArrowheads="1"/>
            </p:cNvSpPr>
            <p:nvPr/>
          </p:nvSpPr>
          <p:spPr bwMode="auto">
            <a:xfrm>
              <a:off x="88746" y="2708920"/>
              <a:ext cx="326937" cy="1631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Font typeface="Wingdings" pitchFamily="2" charset="2"/>
                <a:buNone/>
              </a:pPr>
              <a:r>
                <a:rPr lang="de-DE" altLang="de-DE" sz="2000" dirty="0">
                  <a:solidFill>
                    <a:srgbClr val="FFC000"/>
                  </a:solidFill>
                </a:rPr>
                <a:t>1</a:t>
              </a:r>
              <a:br>
                <a:rPr lang="de-DE" altLang="de-DE" sz="2000" dirty="0">
                  <a:solidFill>
                    <a:srgbClr val="FFC000"/>
                  </a:solidFill>
                </a:rPr>
              </a:br>
              <a:r>
                <a:rPr lang="de-DE" altLang="de-DE" sz="2000" dirty="0">
                  <a:solidFill>
                    <a:srgbClr val="FFC000"/>
                  </a:solidFill>
                </a:rPr>
                <a:t>3</a:t>
              </a:r>
              <a:br>
                <a:rPr lang="de-DE" altLang="de-DE" sz="2000" dirty="0">
                  <a:solidFill>
                    <a:srgbClr val="FFC000"/>
                  </a:solidFill>
                </a:rPr>
              </a:br>
              <a:r>
                <a:rPr lang="de-DE" altLang="de-DE" sz="2000" dirty="0">
                  <a:solidFill>
                    <a:srgbClr val="FFC000"/>
                  </a:solidFill>
                </a:rPr>
                <a:t>5</a:t>
              </a:r>
              <a:br>
                <a:rPr lang="de-DE" altLang="de-DE" sz="2000" dirty="0">
                  <a:solidFill>
                    <a:srgbClr val="FFC000"/>
                  </a:solidFill>
                </a:rPr>
              </a:br>
              <a:r>
                <a:rPr lang="de-DE" altLang="de-DE" sz="2000" dirty="0">
                  <a:solidFill>
                    <a:srgbClr val="FFC000"/>
                  </a:solidFill>
                </a:rPr>
                <a:t>7</a:t>
              </a:r>
              <a:br>
                <a:rPr lang="de-DE" altLang="de-DE" sz="2000" dirty="0">
                  <a:solidFill>
                    <a:srgbClr val="FFC000"/>
                  </a:solidFill>
                </a:rPr>
              </a:br>
              <a:r>
                <a:rPr lang="de-DE" altLang="de-DE" sz="2000" dirty="0">
                  <a:solidFill>
                    <a:srgbClr val="FFC000"/>
                  </a:solidFill>
                </a:rPr>
                <a:t>9</a:t>
              </a:r>
            </a:p>
          </p:txBody>
        </p:sp>
        <p:sp>
          <p:nvSpPr>
            <p:cNvPr id="25" name="Textfeld 41"/>
            <p:cNvSpPr txBox="1">
              <a:spLocks noChangeArrowheads="1"/>
            </p:cNvSpPr>
            <p:nvPr/>
          </p:nvSpPr>
          <p:spPr bwMode="auto">
            <a:xfrm>
              <a:off x="2123728" y="2859618"/>
              <a:ext cx="611828" cy="1631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buFont typeface="Wingdings" pitchFamily="2" charset="2"/>
                <a:buNone/>
              </a:pPr>
              <a:r>
                <a:rPr lang="de-DE" altLang="de-DE" sz="2000" dirty="0">
                  <a:solidFill>
                    <a:srgbClr val="00B0F0"/>
                  </a:solidFill>
                </a:rPr>
                <a:t>2</a:t>
              </a:r>
              <a:br>
                <a:rPr lang="de-DE" altLang="de-DE" sz="2000" dirty="0">
                  <a:solidFill>
                    <a:srgbClr val="00B0F0"/>
                  </a:solidFill>
                </a:rPr>
              </a:br>
              <a:r>
                <a:rPr lang="de-DE" altLang="de-DE" sz="2000" dirty="0">
                  <a:solidFill>
                    <a:srgbClr val="00B0F0"/>
                  </a:solidFill>
                </a:rPr>
                <a:t>4</a:t>
              </a:r>
              <a:br>
                <a:rPr lang="de-DE" altLang="de-DE" sz="2000" dirty="0">
                  <a:solidFill>
                    <a:srgbClr val="00B0F0"/>
                  </a:solidFill>
                </a:rPr>
              </a:br>
              <a:r>
                <a:rPr lang="de-DE" altLang="de-DE" sz="2000" dirty="0">
                  <a:solidFill>
                    <a:srgbClr val="00B0F0"/>
                  </a:solidFill>
                </a:rPr>
                <a:t>6</a:t>
              </a:r>
              <a:br>
                <a:rPr lang="de-DE" altLang="de-DE" sz="2000" dirty="0">
                  <a:solidFill>
                    <a:srgbClr val="00B0F0"/>
                  </a:solidFill>
                </a:rPr>
              </a:br>
              <a:r>
                <a:rPr lang="de-DE" altLang="de-DE" sz="2000" dirty="0">
                  <a:solidFill>
                    <a:srgbClr val="00B0F0"/>
                  </a:solidFill>
                </a:rPr>
                <a:t>8</a:t>
              </a:r>
              <a:br>
                <a:rPr lang="de-DE" altLang="de-DE" sz="2000" dirty="0">
                  <a:solidFill>
                    <a:srgbClr val="00B0F0"/>
                  </a:solidFill>
                </a:rPr>
              </a:br>
              <a:r>
                <a:rPr lang="de-DE" altLang="de-DE" sz="2000" dirty="0">
                  <a:solidFill>
                    <a:srgbClr val="00B0F0"/>
                  </a:solidFill>
                </a:rPr>
                <a:t>10</a:t>
              </a:r>
            </a:p>
          </p:txBody>
        </p:sp>
      </p:grpSp>
      <p:sp>
        <p:nvSpPr>
          <p:cNvPr id="26" name="Pfeil nach rechts 25"/>
          <p:cNvSpPr/>
          <p:nvPr/>
        </p:nvSpPr>
        <p:spPr>
          <a:xfrm>
            <a:off x="8748464" y="4821975"/>
            <a:ext cx="216024" cy="198047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 w="76200" cap="rnd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14282963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noProof="0" dirty="0" smtClean="0"/>
              <a:t>Single-frame multi-exposure</a:t>
            </a:r>
            <a:endParaRPr lang="en-US" noProof="0" dirty="0"/>
          </a:p>
        </p:txBody>
      </p:sp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31590"/>
            <a:ext cx="3630612" cy="36306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203598"/>
            <a:ext cx="3213100" cy="16049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3147814"/>
            <a:ext cx="3213100" cy="16033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7" name="Pfeil nach rechts 6"/>
          <p:cNvSpPr/>
          <p:nvPr/>
        </p:nvSpPr>
        <p:spPr>
          <a:xfrm>
            <a:off x="8748464" y="4821975"/>
            <a:ext cx="216024" cy="198047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 w="76200" cap="rnd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2" name="Textplatzhalt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27876056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Single-frame multi-exposure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179512" y="627534"/>
            <a:ext cx="8709025" cy="4237360"/>
          </a:xfrm>
        </p:spPr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49438" y="887636"/>
            <a:ext cx="2190750" cy="39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6830" y="886047"/>
            <a:ext cx="2190750" cy="39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128" y="887636"/>
            <a:ext cx="2284413" cy="391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Pfeil nach rechts 11"/>
          <p:cNvSpPr/>
          <p:nvPr/>
        </p:nvSpPr>
        <p:spPr>
          <a:xfrm>
            <a:off x="2504714" y="2740695"/>
            <a:ext cx="895846" cy="288032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feil nach rechts 12"/>
          <p:cNvSpPr/>
          <p:nvPr/>
        </p:nvSpPr>
        <p:spPr>
          <a:xfrm flipH="1">
            <a:off x="5717467" y="2740695"/>
            <a:ext cx="895846" cy="288032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feil nach rechts 9"/>
          <p:cNvSpPr/>
          <p:nvPr/>
        </p:nvSpPr>
        <p:spPr>
          <a:xfrm>
            <a:off x="8748464" y="4821975"/>
            <a:ext cx="216024" cy="198047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 w="76200" cap="rnd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16698124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1779"/>
            <a:ext cx="9144000" cy="4158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feil nach rechts 2"/>
          <p:cNvSpPr/>
          <p:nvPr/>
        </p:nvSpPr>
        <p:spPr>
          <a:xfrm>
            <a:off x="8748464" y="4821975"/>
            <a:ext cx="216024" cy="198047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 w="76200" cap="rnd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7212666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noProof="0" dirty="0" smtClean="0"/>
              <a:t>Single-frame multi-exposure</a:t>
            </a:r>
            <a:endParaRPr lang="en-US" noProof="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noProof="0" dirty="0" smtClean="0"/>
              <a:t>This is called </a:t>
            </a:r>
            <a:r>
              <a:rPr lang="en-US" u="sng" noProof="0" dirty="0" smtClean="0"/>
              <a:t>Interleave HDR</a:t>
            </a:r>
            <a:r>
              <a:rPr lang="en-US" noProof="0" dirty="0" smtClean="0"/>
              <a:t>.</a:t>
            </a:r>
          </a:p>
          <a:p>
            <a:endParaRPr lang="en-US" noProof="0" dirty="0" smtClean="0"/>
          </a:p>
          <a:p>
            <a:r>
              <a:rPr lang="en-US" u="sng" noProof="0" dirty="0" smtClean="0"/>
              <a:t>Line wise</a:t>
            </a:r>
            <a:r>
              <a:rPr lang="en-US" noProof="0" dirty="0" smtClean="0"/>
              <a:t>: Photonfocus | CMOSIS CMV | GPIXEL GMAX sensors.</a:t>
            </a:r>
          </a:p>
          <a:p>
            <a:r>
              <a:rPr lang="en-US" u="sng" noProof="0" dirty="0" smtClean="0"/>
              <a:t>Column wise</a:t>
            </a:r>
            <a:r>
              <a:rPr lang="en-US" noProof="0" dirty="0" smtClean="0"/>
              <a:t>: Teledyne e2v Snappy sensors.</a:t>
            </a:r>
          </a:p>
          <a:p>
            <a:endParaRPr lang="en-US" noProof="0" dirty="0" smtClean="0"/>
          </a:p>
          <a:p>
            <a:r>
              <a:rPr lang="en-US" dirty="0" smtClean="0"/>
              <a:t>The shorter exposure time</a:t>
            </a:r>
            <a:r>
              <a:rPr lang="en-US" noProof="0" dirty="0" smtClean="0"/>
              <a:t> starts later</a:t>
            </a:r>
          </a:p>
          <a:p>
            <a:r>
              <a:rPr lang="en-US" noProof="0" dirty="0" smtClean="0"/>
              <a:t>by a longer pixel reset phase.</a:t>
            </a:r>
          </a:p>
          <a:p>
            <a:r>
              <a:rPr lang="en-US" dirty="0" smtClean="0"/>
              <a:t>End by the charge transfer.</a:t>
            </a:r>
          </a:p>
          <a:p>
            <a:endParaRPr lang="en-US" dirty="0" smtClean="0"/>
          </a:p>
          <a:p>
            <a:r>
              <a:rPr lang="en-US" noProof="0" dirty="0" smtClean="0"/>
              <a:t>Pro: One image capture with 2 different images.</a:t>
            </a:r>
          </a:p>
          <a:p>
            <a:r>
              <a:rPr lang="en-US" noProof="0" dirty="0" smtClean="0"/>
              <a:t>Con: Low resolution | weak HDR effect.</a:t>
            </a:r>
          </a:p>
          <a:p>
            <a:r>
              <a:rPr lang="en-US" dirty="0"/>
              <a:t>Different exposure </a:t>
            </a:r>
            <a:r>
              <a:rPr lang="en-US" dirty="0" smtClean="0"/>
              <a:t>start is difficult </a:t>
            </a:r>
            <a:r>
              <a:rPr lang="en-US" dirty="0"/>
              <a:t>for moving </a:t>
            </a:r>
            <a:r>
              <a:rPr lang="en-US" dirty="0" smtClean="0"/>
              <a:t>objects.</a:t>
            </a:r>
            <a:endParaRPr lang="en-US" noProof="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36330" b="6808"/>
          <a:stretch/>
        </p:blipFill>
        <p:spPr bwMode="auto">
          <a:xfrm>
            <a:off x="5652120" y="1923678"/>
            <a:ext cx="3491880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2521532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984028194"/>
              </p:ext>
            </p:extLst>
          </p:nvPr>
        </p:nvGraphicFramePr>
        <p:xfrm>
          <a:off x="107504" y="843558"/>
          <a:ext cx="8928992" cy="417646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232248"/>
                <a:gridCol w="2232248"/>
                <a:gridCol w="2232248"/>
                <a:gridCol w="2232248"/>
              </a:tblGrid>
              <a:tr h="10441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Sequence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Polarization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441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Interleave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441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Impact" panose="020B0806030902050204" pitchFamily="34" charset="0"/>
                        </a:rPr>
                        <a:t>Dual </a:t>
                      </a:r>
                      <a:r>
                        <a:rPr lang="de-DE" sz="2400" b="0" kern="1200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Impact" panose="020B0806030902050204" pitchFamily="34" charset="0"/>
                        </a:rPr>
                        <a:t>Exposure</a:t>
                      </a:r>
                      <a:endParaRPr lang="de-DE" sz="2400" b="0" dirty="0" smtClean="0">
                        <a:solidFill>
                          <a:schemeClr val="bg1">
                            <a:lumMod val="95000"/>
                          </a:schemeClr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Impact" panose="020B080603090205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Impact" panose="020B080603090205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441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8837743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 smtClean="0"/>
              <a:t>Dual </a:t>
            </a:r>
            <a:r>
              <a:rPr lang="de-DE" dirty="0" err="1" smtClean="0"/>
              <a:t>exposure</a:t>
            </a:r>
            <a:r>
              <a:rPr lang="de-DE" dirty="0" smtClean="0"/>
              <a:t> | </a:t>
            </a:r>
            <a:r>
              <a:rPr lang="de-DE" dirty="0" err="1" smtClean="0"/>
              <a:t>triggering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smtClean="0"/>
              <a:t>Sony </a:t>
            </a:r>
            <a:r>
              <a:rPr lang="de-DE" dirty="0" err="1" smtClean="0"/>
              <a:t>Pregius</a:t>
            </a:r>
            <a:r>
              <a:rPr lang="de-DE" dirty="0" smtClean="0"/>
              <a:t> </a:t>
            </a:r>
            <a:r>
              <a:rPr lang="de-DE" dirty="0" err="1" smtClean="0"/>
              <a:t>series</a:t>
            </a:r>
            <a:r>
              <a:rPr lang="de-DE" dirty="0" smtClean="0"/>
              <a:t> | 3rd </a:t>
            </a:r>
            <a:r>
              <a:rPr lang="de-DE" dirty="0" err="1" smtClean="0"/>
              <a:t>and</a:t>
            </a:r>
            <a:r>
              <a:rPr lang="de-DE" dirty="0" smtClean="0"/>
              <a:t> 4th </a:t>
            </a:r>
            <a:r>
              <a:rPr lang="de-DE" dirty="0" err="1" smtClean="0"/>
              <a:t>generation</a:t>
            </a:r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r>
              <a:rPr lang="de-DE" dirty="0" smtClean="0"/>
              <a:t>Sensor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divided</a:t>
            </a:r>
            <a:r>
              <a:rPr lang="de-DE" dirty="0" smtClean="0"/>
              <a:t> </a:t>
            </a:r>
            <a:r>
              <a:rPr lang="de-DE" dirty="0" err="1" smtClean="0"/>
              <a:t>into</a:t>
            </a:r>
            <a:r>
              <a:rPr lang="de-DE" dirty="0" smtClean="0"/>
              <a:t> </a:t>
            </a:r>
            <a:r>
              <a:rPr lang="de-DE" dirty="0" err="1" smtClean="0"/>
              <a:t>two</a:t>
            </a:r>
            <a:r>
              <a:rPr lang="de-DE" dirty="0" smtClean="0"/>
              <a:t> </a:t>
            </a:r>
            <a:r>
              <a:rPr lang="de-DE" dirty="0" err="1" smtClean="0"/>
              <a:t>vertical</a:t>
            </a:r>
            <a:r>
              <a:rPr lang="de-DE" dirty="0" smtClean="0"/>
              <a:t> </a:t>
            </a:r>
            <a:r>
              <a:rPr lang="de-DE" dirty="0" err="1" smtClean="0"/>
              <a:t>regions</a:t>
            </a:r>
            <a:endParaRPr lang="de-DE" dirty="0" smtClean="0"/>
          </a:p>
          <a:p>
            <a:r>
              <a:rPr lang="de-DE" dirty="0" err="1" smtClean="0"/>
              <a:t>with</a:t>
            </a:r>
            <a:r>
              <a:rPr lang="de-DE" dirty="0" smtClean="0"/>
              <a:t> different </a:t>
            </a:r>
            <a:r>
              <a:rPr lang="de-DE" dirty="0" err="1" smtClean="0"/>
              <a:t>exposure</a:t>
            </a:r>
            <a:r>
              <a:rPr lang="de-DE" dirty="0" smtClean="0"/>
              <a:t> </a:t>
            </a:r>
            <a:r>
              <a:rPr lang="de-DE" dirty="0" err="1" smtClean="0"/>
              <a:t>timings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gain</a:t>
            </a:r>
            <a:r>
              <a:rPr lang="de-DE" dirty="0" smtClean="0"/>
              <a:t> </a:t>
            </a:r>
            <a:r>
              <a:rPr lang="de-DE" dirty="0" err="1" smtClean="0"/>
              <a:t>settings</a:t>
            </a:r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395536" y="2882005"/>
            <a:ext cx="2520280" cy="158417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rnd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de-DE" sz="2000" b="1" dirty="0" smtClean="0">
                <a:solidFill>
                  <a:schemeClr val="bg1"/>
                </a:solidFill>
              </a:rPr>
              <a:t>ROI: </a:t>
            </a:r>
            <a:r>
              <a:rPr lang="de-DE" sz="2000" b="1" dirty="0" err="1" smtClean="0">
                <a:solidFill>
                  <a:schemeClr val="bg1"/>
                </a:solidFill>
              </a:rPr>
              <a:t>Upper</a:t>
            </a:r>
            <a:r>
              <a:rPr lang="de-DE" sz="2000" b="1" dirty="0" smtClean="0">
                <a:solidFill>
                  <a:schemeClr val="bg1"/>
                </a:solidFill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</a:rPr>
              <a:t>part</a:t>
            </a:r>
            <a:endParaRPr lang="de-DE" sz="2000" b="1" dirty="0" smtClean="0">
              <a:solidFill>
                <a:schemeClr val="bg1"/>
              </a:solidFill>
            </a:endParaRPr>
          </a:p>
          <a:p>
            <a:pPr algn="ctr"/>
            <a:endParaRPr lang="de-DE" sz="2000" dirty="0">
              <a:solidFill>
                <a:schemeClr val="bg1"/>
              </a:solidFill>
            </a:endParaRPr>
          </a:p>
          <a:p>
            <a:pPr algn="ctr"/>
            <a:r>
              <a:rPr lang="de-DE" sz="2000" b="1" dirty="0" smtClean="0">
                <a:solidFill>
                  <a:schemeClr val="bg1"/>
                </a:solidFill>
              </a:rPr>
              <a:t>ROI: </a:t>
            </a:r>
            <a:r>
              <a:rPr lang="de-DE" sz="2000" b="1" dirty="0" err="1" smtClean="0">
                <a:solidFill>
                  <a:schemeClr val="bg1"/>
                </a:solidFill>
              </a:rPr>
              <a:t>Lower</a:t>
            </a:r>
            <a:r>
              <a:rPr lang="de-DE" sz="2000" b="1" dirty="0" smtClean="0">
                <a:solidFill>
                  <a:schemeClr val="bg1"/>
                </a:solidFill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</a:rPr>
              <a:t>part</a:t>
            </a:r>
            <a:endParaRPr lang="de-DE" sz="2000" b="1" dirty="0">
              <a:solidFill>
                <a:schemeClr val="bg1"/>
              </a:solidFill>
            </a:endParaRPr>
          </a:p>
        </p:txBody>
      </p:sp>
      <p:cxnSp>
        <p:nvCxnSpPr>
          <p:cNvPr id="6" name="Gerade Verbindung 5"/>
          <p:cNvCxnSpPr>
            <a:stCxn id="4" idx="1"/>
            <a:endCxn id="4" idx="3"/>
          </p:cNvCxnSpPr>
          <p:nvPr/>
        </p:nvCxnSpPr>
        <p:spPr>
          <a:xfrm>
            <a:off x="395536" y="3674093"/>
            <a:ext cx="2520280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827" y="699542"/>
            <a:ext cx="4015173" cy="4364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7166895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267563862"/>
              </p:ext>
            </p:extLst>
          </p:nvPr>
        </p:nvGraphicFramePr>
        <p:xfrm>
          <a:off x="107504" y="843558"/>
          <a:ext cx="8928992" cy="417646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232248"/>
                <a:gridCol w="2232248"/>
                <a:gridCol w="2232248"/>
                <a:gridCol w="2232248"/>
              </a:tblGrid>
              <a:tr h="10441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Sequence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Polarization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441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Interleave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441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Dual </a:t>
                      </a:r>
                      <a:r>
                        <a:rPr lang="de-DE" sz="2400" b="0" kern="120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Exposure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Impact" panose="020B080603090205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Impact" panose="020B080603090205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441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Impact" panose="020B0806030902050204" pitchFamily="34" charset="0"/>
                        </a:rPr>
                        <a:t>Piecewise</a:t>
                      </a:r>
                      <a:r>
                        <a:rPr lang="de-DE" sz="2400" b="0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Impact" panose="020B0806030902050204" pitchFamily="34" charset="0"/>
                        </a:rPr>
                        <a:t> linear</a:t>
                      </a:r>
                      <a:endParaRPr lang="de-DE" sz="2400" b="0" dirty="0" smtClean="0">
                        <a:solidFill>
                          <a:schemeClr val="bg1">
                            <a:lumMod val="95000"/>
                          </a:schemeClr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27313891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noProof="0" dirty="0" smtClean="0"/>
              <a:t>Multiple reset voltages &amp; reset points</a:t>
            </a:r>
            <a:endParaRPr lang="en-US" noProof="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noProof="0" dirty="0" smtClean="0"/>
              <a:t>Called </a:t>
            </a:r>
            <a:r>
              <a:rPr lang="en-US" u="sng" noProof="0" dirty="0" err="1" smtClean="0"/>
              <a:t>Kneepoint</a:t>
            </a:r>
            <a:r>
              <a:rPr lang="en-US" u="sng" noProof="0" dirty="0" smtClean="0"/>
              <a:t> Mode</a:t>
            </a:r>
            <a:r>
              <a:rPr lang="en-US" noProof="0" dirty="0" smtClean="0"/>
              <a:t> or Piecewise Linear Pixel Response.</a:t>
            </a:r>
          </a:p>
          <a:p>
            <a:endParaRPr lang="de-DE" dirty="0" smtClean="0"/>
          </a:p>
          <a:p>
            <a:r>
              <a:rPr lang="en-US" dirty="0" smtClean="0"/>
              <a:t>First example 2004: Micron MT9V022.</a:t>
            </a:r>
            <a:endParaRPr lang="en-US" dirty="0"/>
          </a:p>
          <a:p>
            <a:endParaRPr lang="en-US" dirty="0" smtClean="0"/>
          </a:p>
          <a:p>
            <a:r>
              <a:rPr lang="en-US" noProof="0" dirty="0" smtClean="0"/>
              <a:t>2 </a:t>
            </a:r>
            <a:r>
              <a:rPr lang="en-US" dirty="0" smtClean="0"/>
              <a:t>or</a:t>
            </a:r>
            <a:r>
              <a:rPr lang="en-US" noProof="0" dirty="0" smtClean="0"/>
              <a:t> 3 exposure phases.</a:t>
            </a:r>
          </a:p>
          <a:p>
            <a:r>
              <a:rPr lang="en-US" noProof="0" dirty="0" smtClean="0"/>
              <a:t>Brighter pixels where reset to given level.</a:t>
            </a:r>
          </a:p>
          <a:p>
            <a:r>
              <a:rPr lang="en-US" noProof="0" dirty="0" smtClean="0"/>
              <a:t>Then short exposure phase added</a:t>
            </a:r>
          </a:p>
          <a:p>
            <a:r>
              <a:rPr lang="en-US" dirty="0" smtClean="0"/>
              <a:t>t</a:t>
            </a:r>
            <a:r>
              <a:rPr lang="en-US" noProof="0" dirty="0" smtClean="0"/>
              <a:t>o saturate the pixels again.</a:t>
            </a:r>
          </a:p>
          <a:p>
            <a:r>
              <a:rPr lang="en-US" noProof="0" dirty="0" smtClean="0"/>
              <a:t>And optional again.</a:t>
            </a:r>
          </a:p>
          <a:p>
            <a:endParaRPr lang="en-US" noProof="0" dirty="0" smtClean="0"/>
          </a:p>
          <a:p>
            <a:r>
              <a:rPr lang="de-DE" noProof="0" dirty="0" smtClean="0"/>
              <a:t>Pro: </a:t>
            </a:r>
            <a:r>
              <a:rPr lang="de-DE" noProof="0" dirty="0" err="1" smtClean="0"/>
              <a:t>One</a:t>
            </a:r>
            <a:r>
              <a:rPr lang="de-DE" noProof="0" dirty="0" smtClean="0"/>
              <a:t> </a:t>
            </a:r>
            <a:r>
              <a:rPr lang="de-DE" noProof="0" dirty="0" err="1" smtClean="0"/>
              <a:t>capture</a:t>
            </a:r>
            <a:r>
              <a:rPr lang="de-DE" dirty="0"/>
              <a:t> </a:t>
            </a:r>
            <a:r>
              <a:rPr lang="de-DE" dirty="0" smtClean="0"/>
              <a:t>| </a:t>
            </a:r>
            <a:r>
              <a:rPr lang="de-DE" dirty="0" err="1" smtClean="0"/>
              <a:t>One</a:t>
            </a:r>
            <a:r>
              <a:rPr lang="de-DE" dirty="0" smtClean="0"/>
              <a:t> </a:t>
            </a:r>
            <a:r>
              <a:rPr lang="de-DE" dirty="0" err="1" smtClean="0"/>
              <a:t>result</a:t>
            </a:r>
            <a:r>
              <a:rPr lang="de-DE" dirty="0" smtClean="0"/>
              <a:t>.</a:t>
            </a:r>
            <a:endParaRPr lang="en-US" noProof="0" dirty="0" smtClean="0"/>
          </a:p>
          <a:p>
            <a:r>
              <a:rPr lang="en-US" noProof="0" dirty="0" smtClean="0"/>
              <a:t>Con: Moving bright objects | Color balance.</a:t>
            </a:r>
            <a:endParaRPr lang="en-US" noProof="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6016" y="1255158"/>
            <a:ext cx="4176464" cy="215444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606459"/>
            <a:ext cx="1971349" cy="125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505" y="3604053"/>
            <a:ext cx="1965735" cy="1259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0456655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506874333"/>
              </p:ext>
            </p:extLst>
          </p:nvPr>
        </p:nvGraphicFramePr>
        <p:xfrm>
          <a:off x="107504" y="843558"/>
          <a:ext cx="8928992" cy="417646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232248"/>
                <a:gridCol w="2232248"/>
                <a:gridCol w="2232248"/>
                <a:gridCol w="2232248"/>
              </a:tblGrid>
              <a:tr h="10441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Sequence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Impact" panose="020B0806030902050204" pitchFamily="34" charset="0"/>
                        </a:rPr>
                        <a:t>Antiblooming</a:t>
                      </a:r>
                      <a:endParaRPr lang="de-DE" sz="2400" b="0" dirty="0" smtClean="0">
                        <a:solidFill>
                          <a:schemeClr val="bg1">
                            <a:lumMod val="95000"/>
                          </a:schemeClr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Polarization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441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Interleave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441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Dual </a:t>
                      </a:r>
                      <a:r>
                        <a:rPr lang="de-DE" sz="2400" b="0" kern="120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Exposure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Impact" panose="020B080603090205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Impact" panose="020B080603090205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441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Piecewise</a:t>
                      </a:r>
                      <a:r>
                        <a:rPr lang="de-DE" sz="2400" b="0" kern="120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 linear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5809956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noProof="0" dirty="0" smtClean="0"/>
              <a:t>Playing with the </a:t>
            </a:r>
            <a:r>
              <a:rPr lang="en-US" noProof="0" dirty="0" err="1" smtClean="0"/>
              <a:t>Antiblooming</a:t>
            </a:r>
            <a:r>
              <a:rPr lang="en-US" noProof="0" dirty="0" smtClean="0"/>
              <a:t> Voltage…</a:t>
            </a:r>
            <a:endParaRPr lang="en-US" noProof="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ctr"/>
            <a:r>
              <a:rPr lang="en-US" noProof="0" dirty="0" smtClean="0"/>
              <a:t>Only the bright parts are “damped”</a:t>
            </a:r>
          </a:p>
          <a:p>
            <a:endParaRPr lang="en-US" noProof="0" dirty="0"/>
          </a:p>
        </p:txBody>
      </p:sp>
      <p:pic>
        <p:nvPicPr>
          <p:cNvPr id="7" name="Picture 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69634" y="3509840"/>
            <a:ext cx="2274366" cy="1633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7902" y="3509840"/>
            <a:ext cx="2217507" cy="1633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3509840"/>
            <a:ext cx="2274366" cy="1633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09840"/>
            <a:ext cx="2217507" cy="1632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58463" y="1635646"/>
            <a:ext cx="1333500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43" y="1635646"/>
            <a:ext cx="1352550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60359" y="1635646"/>
            <a:ext cx="13335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99587" y="1635646"/>
            <a:ext cx="133350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820025" y="1635646"/>
            <a:ext cx="1323975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220233" y="1635646"/>
            <a:ext cx="1343025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Pfeil nach rechts 13"/>
          <p:cNvSpPr/>
          <p:nvPr/>
        </p:nvSpPr>
        <p:spPr>
          <a:xfrm>
            <a:off x="8748464" y="4821975"/>
            <a:ext cx="216024" cy="198047"/>
          </a:xfrm>
          <a:prstGeom prst="rightArrow">
            <a:avLst/>
          </a:prstGeom>
          <a:solidFill>
            <a:schemeClr val="bg1">
              <a:lumMod val="65000"/>
            </a:schemeClr>
          </a:solidFill>
          <a:ln w="76200" cap="rnd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schemeClr val="bg1"/>
                </a:solidFill>
              </a:rPr>
              <a:t> 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334068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“Drill a hole and </a:t>
            </a:r>
            <a:r>
              <a:rPr lang="en-US" dirty="0" smtClean="0"/>
              <a:t>spill out…”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9" name="Pfeil nach rechts 28"/>
          <p:cNvSpPr/>
          <p:nvPr/>
        </p:nvSpPr>
        <p:spPr>
          <a:xfrm>
            <a:off x="1521672" y="4222201"/>
            <a:ext cx="6219632" cy="288032"/>
          </a:xfrm>
          <a:prstGeom prst="right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feil nach unten 29"/>
          <p:cNvSpPr/>
          <p:nvPr/>
        </p:nvSpPr>
        <p:spPr>
          <a:xfrm flipV="1">
            <a:off x="826235" y="2895786"/>
            <a:ext cx="327791" cy="1044116"/>
          </a:xfrm>
          <a:prstGeom prst="downArrow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feld 30"/>
          <p:cNvSpPr txBox="1"/>
          <p:nvPr/>
        </p:nvSpPr>
        <p:spPr>
          <a:xfrm>
            <a:off x="656641" y="2495096"/>
            <a:ext cx="666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Level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144" name="Textfeld 6143"/>
          <p:cNvSpPr txBox="1"/>
          <p:nvPr/>
        </p:nvSpPr>
        <p:spPr>
          <a:xfrm>
            <a:off x="8009140" y="4181551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Time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6147" name="Gerade Verbindung mit Pfeil 6146"/>
          <p:cNvCxnSpPr/>
          <p:nvPr/>
        </p:nvCxnSpPr>
        <p:spPr>
          <a:xfrm>
            <a:off x="1609417" y="2263769"/>
            <a:ext cx="216024" cy="504056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mit Pfeil 35"/>
          <p:cNvCxnSpPr/>
          <p:nvPr/>
        </p:nvCxnSpPr>
        <p:spPr>
          <a:xfrm>
            <a:off x="1843086" y="2263233"/>
            <a:ext cx="216024" cy="504056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mit Pfeil 36"/>
          <p:cNvCxnSpPr/>
          <p:nvPr/>
        </p:nvCxnSpPr>
        <p:spPr>
          <a:xfrm>
            <a:off x="2076755" y="2267858"/>
            <a:ext cx="216024" cy="504056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Gerade Verbindung mit Pfeil 67"/>
          <p:cNvCxnSpPr/>
          <p:nvPr/>
        </p:nvCxnSpPr>
        <p:spPr>
          <a:xfrm>
            <a:off x="2920704" y="2264791"/>
            <a:ext cx="216024" cy="504056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Gerade Verbindung mit Pfeil 68"/>
          <p:cNvCxnSpPr/>
          <p:nvPr/>
        </p:nvCxnSpPr>
        <p:spPr>
          <a:xfrm>
            <a:off x="3154373" y="2264255"/>
            <a:ext cx="216024" cy="504056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Gerade Verbindung mit Pfeil 69"/>
          <p:cNvCxnSpPr/>
          <p:nvPr/>
        </p:nvCxnSpPr>
        <p:spPr>
          <a:xfrm>
            <a:off x="3388042" y="2268880"/>
            <a:ext cx="216024" cy="504056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Gerade Verbindung mit Pfeil 71"/>
          <p:cNvCxnSpPr/>
          <p:nvPr/>
        </p:nvCxnSpPr>
        <p:spPr>
          <a:xfrm>
            <a:off x="4231991" y="2268394"/>
            <a:ext cx="216024" cy="504056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Gerade Verbindung mit Pfeil 72"/>
          <p:cNvCxnSpPr/>
          <p:nvPr/>
        </p:nvCxnSpPr>
        <p:spPr>
          <a:xfrm>
            <a:off x="4465660" y="2267858"/>
            <a:ext cx="216024" cy="504056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Gerade Verbindung mit Pfeil 73"/>
          <p:cNvCxnSpPr/>
          <p:nvPr/>
        </p:nvCxnSpPr>
        <p:spPr>
          <a:xfrm>
            <a:off x="4699329" y="2272483"/>
            <a:ext cx="216024" cy="504056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Gerade Verbindung mit Pfeil 75"/>
          <p:cNvCxnSpPr/>
          <p:nvPr/>
        </p:nvCxnSpPr>
        <p:spPr>
          <a:xfrm>
            <a:off x="5562615" y="2259144"/>
            <a:ext cx="216024" cy="504056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Gerade Verbindung mit Pfeil 76"/>
          <p:cNvCxnSpPr/>
          <p:nvPr/>
        </p:nvCxnSpPr>
        <p:spPr>
          <a:xfrm>
            <a:off x="5796284" y="2258608"/>
            <a:ext cx="216024" cy="504056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Gerade Verbindung mit Pfeil 77"/>
          <p:cNvCxnSpPr/>
          <p:nvPr/>
        </p:nvCxnSpPr>
        <p:spPr>
          <a:xfrm>
            <a:off x="6029953" y="2263233"/>
            <a:ext cx="216024" cy="504056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Gerade Verbindung mit Pfeil 79"/>
          <p:cNvCxnSpPr/>
          <p:nvPr/>
        </p:nvCxnSpPr>
        <p:spPr>
          <a:xfrm>
            <a:off x="6868439" y="2270706"/>
            <a:ext cx="216024" cy="504056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Gerade Verbindung mit Pfeil 80"/>
          <p:cNvCxnSpPr/>
          <p:nvPr/>
        </p:nvCxnSpPr>
        <p:spPr>
          <a:xfrm>
            <a:off x="7102108" y="2270170"/>
            <a:ext cx="216024" cy="504056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Gerade Verbindung mit Pfeil 81"/>
          <p:cNvCxnSpPr/>
          <p:nvPr/>
        </p:nvCxnSpPr>
        <p:spPr>
          <a:xfrm>
            <a:off x="7335777" y="2274795"/>
            <a:ext cx="216024" cy="504056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llipse 3"/>
          <p:cNvSpPr/>
          <p:nvPr/>
        </p:nvSpPr>
        <p:spPr>
          <a:xfrm>
            <a:off x="1521671" y="3723878"/>
            <a:ext cx="93610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hteck 5"/>
          <p:cNvSpPr/>
          <p:nvPr/>
        </p:nvSpPr>
        <p:spPr>
          <a:xfrm>
            <a:off x="1521671" y="2978906"/>
            <a:ext cx="936104" cy="85298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llipse 6"/>
          <p:cNvSpPr/>
          <p:nvPr/>
        </p:nvSpPr>
        <p:spPr>
          <a:xfrm>
            <a:off x="1521671" y="2870894"/>
            <a:ext cx="936104" cy="21602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rgbClr val="A2A2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Gerader Verbinder 10"/>
          <p:cNvCxnSpPr/>
          <p:nvPr/>
        </p:nvCxnSpPr>
        <p:spPr>
          <a:xfrm>
            <a:off x="2457775" y="2982671"/>
            <a:ext cx="0" cy="849219"/>
          </a:xfrm>
          <a:prstGeom prst="line">
            <a:avLst/>
          </a:prstGeom>
          <a:ln w="28575">
            <a:solidFill>
              <a:srgbClr val="A2A2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/>
          <p:cNvCxnSpPr/>
          <p:nvPr/>
        </p:nvCxnSpPr>
        <p:spPr>
          <a:xfrm>
            <a:off x="1521671" y="2982671"/>
            <a:ext cx="0" cy="849219"/>
          </a:xfrm>
          <a:prstGeom prst="line">
            <a:avLst/>
          </a:prstGeom>
          <a:ln w="28575">
            <a:solidFill>
              <a:srgbClr val="A2A2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Ellipse 82"/>
          <p:cNvSpPr/>
          <p:nvPr/>
        </p:nvSpPr>
        <p:spPr>
          <a:xfrm>
            <a:off x="1523049" y="3719142"/>
            <a:ext cx="936104" cy="216024"/>
          </a:xfrm>
          <a:prstGeom prst="ellipse">
            <a:avLst/>
          </a:prstGeom>
          <a:solidFill>
            <a:srgbClr val="92D050"/>
          </a:solidFill>
          <a:ln>
            <a:solidFill>
              <a:srgbClr val="A2A2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Ellipse 83"/>
          <p:cNvSpPr/>
          <p:nvPr/>
        </p:nvSpPr>
        <p:spPr>
          <a:xfrm>
            <a:off x="1866890" y="3247610"/>
            <a:ext cx="245666" cy="216024"/>
          </a:xfrm>
          <a:prstGeom prst="ellipse">
            <a:avLst/>
          </a:prstGeom>
          <a:noFill/>
          <a:ln>
            <a:solidFill>
              <a:srgbClr val="A2A2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hteck 17"/>
          <p:cNvSpPr/>
          <p:nvPr/>
        </p:nvSpPr>
        <p:spPr>
          <a:xfrm>
            <a:off x="2834437" y="2978906"/>
            <a:ext cx="936104" cy="85298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49" name="Rechteck 6148"/>
          <p:cNvSpPr/>
          <p:nvPr/>
        </p:nvSpPr>
        <p:spPr>
          <a:xfrm>
            <a:off x="2825614" y="3507854"/>
            <a:ext cx="944926" cy="32403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Ellipse 16"/>
          <p:cNvSpPr/>
          <p:nvPr/>
        </p:nvSpPr>
        <p:spPr>
          <a:xfrm>
            <a:off x="2834437" y="3723878"/>
            <a:ext cx="936104" cy="216024"/>
          </a:xfrm>
          <a:prstGeom prst="ellipse">
            <a:avLst/>
          </a:prstGeom>
          <a:solidFill>
            <a:srgbClr val="92D05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Ellipse 18"/>
          <p:cNvSpPr/>
          <p:nvPr/>
        </p:nvSpPr>
        <p:spPr>
          <a:xfrm>
            <a:off x="2834437" y="2870894"/>
            <a:ext cx="936104" cy="21602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rgbClr val="A2A2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Gerader Verbinder 19"/>
          <p:cNvCxnSpPr/>
          <p:nvPr/>
        </p:nvCxnSpPr>
        <p:spPr>
          <a:xfrm>
            <a:off x="3770541" y="2982671"/>
            <a:ext cx="0" cy="849219"/>
          </a:xfrm>
          <a:prstGeom prst="line">
            <a:avLst/>
          </a:prstGeom>
          <a:ln w="28575">
            <a:solidFill>
              <a:srgbClr val="A2A2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0"/>
          <p:cNvCxnSpPr/>
          <p:nvPr/>
        </p:nvCxnSpPr>
        <p:spPr>
          <a:xfrm>
            <a:off x="2834437" y="2982671"/>
            <a:ext cx="0" cy="849219"/>
          </a:xfrm>
          <a:prstGeom prst="line">
            <a:avLst/>
          </a:prstGeom>
          <a:ln w="28575">
            <a:solidFill>
              <a:srgbClr val="A2A2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Ellipse 39"/>
          <p:cNvSpPr/>
          <p:nvPr/>
        </p:nvSpPr>
        <p:spPr>
          <a:xfrm>
            <a:off x="2834437" y="3417844"/>
            <a:ext cx="936104" cy="216024"/>
          </a:xfrm>
          <a:prstGeom prst="ellipse">
            <a:avLst/>
          </a:prstGeom>
          <a:solidFill>
            <a:srgbClr val="92D050"/>
          </a:solidFill>
          <a:ln>
            <a:solidFill>
              <a:srgbClr val="A2A2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Ellipse 84"/>
          <p:cNvSpPr/>
          <p:nvPr/>
        </p:nvSpPr>
        <p:spPr>
          <a:xfrm>
            <a:off x="3175244" y="3247610"/>
            <a:ext cx="245666" cy="216024"/>
          </a:xfrm>
          <a:prstGeom prst="ellipse">
            <a:avLst/>
          </a:prstGeom>
          <a:noFill/>
          <a:ln>
            <a:solidFill>
              <a:srgbClr val="A2A2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Ellipse 117"/>
          <p:cNvSpPr/>
          <p:nvPr/>
        </p:nvSpPr>
        <p:spPr>
          <a:xfrm>
            <a:off x="5231419" y="3640986"/>
            <a:ext cx="1301150" cy="369135"/>
          </a:xfrm>
          <a:prstGeom prst="ellipse">
            <a:avLst/>
          </a:prstGeom>
          <a:solidFill>
            <a:schemeClr val="accent2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hteck 100"/>
          <p:cNvSpPr/>
          <p:nvPr/>
        </p:nvSpPr>
        <p:spPr>
          <a:xfrm>
            <a:off x="5411471" y="2978906"/>
            <a:ext cx="936104" cy="85298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hteck 101"/>
          <p:cNvSpPr/>
          <p:nvPr/>
        </p:nvSpPr>
        <p:spPr>
          <a:xfrm>
            <a:off x="5402648" y="3247610"/>
            <a:ext cx="944926" cy="58428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Ellipse 102"/>
          <p:cNvSpPr/>
          <p:nvPr/>
        </p:nvSpPr>
        <p:spPr>
          <a:xfrm>
            <a:off x="5411471" y="3723878"/>
            <a:ext cx="936104" cy="216024"/>
          </a:xfrm>
          <a:prstGeom prst="ellipse">
            <a:avLst/>
          </a:prstGeom>
          <a:solidFill>
            <a:srgbClr val="92D05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Ellipse 103"/>
          <p:cNvSpPr/>
          <p:nvPr/>
        </p:nvSpPr>
        <p:spPr>
          <a:xfrm>
            <a:off x="5411471" y="2870894"/>
            <a:ext cx="936104" cy="21602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rgbClr val="A2A2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5" name="Gerader Verbinder 104"/>
          <p:cNvCxnSpPr/>
          <p:nvPr/>
        </p:nvCxnSpPr>
        <p:spPr>
          <a:xfrm>
            <a:off x="6347575" y="2982671"/>
            <a:ext cx="0" cy="849219"/>
          </a:xfrm>
          <a:prstGeom prst="line">
            <a:avLst/>
          </a:prstGeom>
          <a:ln w="28575">
            <a:solidFill>
              <a:srgbClr val="A2A2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Gerader Verbinder 105"/>
          <p:cNvCxnSpPr/>
          <p:nvPr/>
        </p:nvCxnSpPr>
        <p:spPr>
          <a:xfrm>
            <a:off x="5411471" y="2982671"/>
            <a:ext cx="0" cy="849219"/>
          </a:xfrm>
          <a:prstGeom prst="line">
            <a:avLst/>
          </a:prstGeom>
          <a:ln w="28575">
            <a:solidFill>
              <a:srgbClr val="A2A2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Ellipse 106"/>
          <p:cNvSpPr/>
          <p:nvPr/>
        </p:nvSpPr>
        <p:spPr>
          <a:xfrm>
            <a:off x="5411471" y="3127855"/>
            <a:ext cx="936104" cy="216024"/>
          </a:xfrm>
          <a:prstGeom prst="ellipse">
            <a:avLst/>
          </a:prstGeom>
          <a:solidFill>
            <a:srgbClr val="92D050"/>
          </a:solidFill>
          <a:ln>
            <a:solidFill>
              <a:srgbClr val="A2A2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Ellipse 107"/>
          <p:cNvSpPr/>
          <p:nvPr/>
        </p:nvSpPr>
        <p:spPr>
          <a:xfrm>
            <a:off x="5752278" y="3247610"/>
            <a:ext cx="245666" cy="216024"/>
          </a:xfrm>
          <a:prstGeom prst="ellipse">
            <a:avLst/>
          </a:prstGeom>
          <a:noFill/>
          <a:ln>
            <a:solidFill>
              <a:srgbClr val="A2A2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Ellipse 116"/>
          <p:cNvSpPr/>
          <p:nvPr/>
        </p:nvSpPr>
        <p:spPr>
          <a:xfrm>
            <a:off x="4005855" y="3663508"/>
            <a:ext cx="1170300" cy="305273"/>
          </a:xfrm>
          <a:prstGeom prst="ellipse">
            <a:avLst/>
          </a:prstGeom>
          <a:solidFill>
            <a:schemeClr val="accent2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hteck 108"/>
          <p:cNvSpPr/>
          <p:nvPr/>
        </p:nvSpPr>
        <p:spPr>
          <a:xfrm>
            <a:off x="4125735" y="2967163"/>
            <a:ext cx="936104" cy="85298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hteck 109"/>
          <p:cNvSpPr/>
          <p:nvPr/>
        </p:nvSpPr>
        <p:spPr>
          <a:xfrm>
            <a:off x="4116912" y="3335419"/>
            <a:ext cx="944926" cy="48472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Ellipse 110"/>
          <p:cNvSpPr/>
          <p:nvPr/>
        </p:nvSpPr>
        <p:spPr>
          <a:xfrm>
            <a:off x="4125735" y="3712135"/>
            <a:ext cx="936104" cy="216024"/>
          </a:xfrm>
          <a:prstGeom prst="ellipse">
            <a:avLst/>
          </a:prstGeom>
          <a:solidFill>
            <a:srgbClr val="92D05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Ellipse 111"/>
          <p:cNvSpPr/>
          <p:nvPr/>
        </p:nvSpPr>
        <p:spPr>
          <a:xfrm>
            <a:off x="4125735" y="2859151"/>
            <a:ext cx="936104" cy="21602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rgbClr val="A2A2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3" name="Gerader Verbinder 112"/>
          <p:cNvCxnSpPr/>
          <p:nvPr/>
        </p:nvCxnSpPr>
        <p:spPr>
          <a:xfrm>
            <a:off x="5061839" y="2970928"/>
            <a:ext cx="0" cy="849219"/>
          </a:xfrm>
          <a:prstGeom prst="line">
            <a:avLst/>
          </a:prstGeom>
          <a:ln w="28575">
            <a:solidFill>
              <a:srgbClr val="A2A2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Gerader Verbinder 113"/>
          <p:cNvCxnSpPr/>
          <p:nvPr/>
        </p:nvCxnSpPr>
        <p:spPr>
          <a:xfrm>
            <a:off x="4125735" y="2970928"/>
            <a:ext cx="0" cy="849219"/>
          </a:xfrm>
          <a:prstGeom prst="line">
            <a:avLst/>
          </a:prstGeom>
          <a:ln w="28575">
            <a:solidFill>
              <a:srgbClr val="A2A2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Ellipse 114"/>
          <p:cNvSpPr/>
          <p:nvPr/>
        </p:nvSpPr>
        <p:spPr>
          <a:xfrm>
            <a:off x="4125735" y="3219822"/>
            <a:ext cx="936104" cy="216024"/>
          </a:xfrm>
          <a:prstGeom prst="ellipse">
            <a:avLst/>
          </a:prstGeom>
          <a:solidFill>
            <a:srgbClr val="92D050"/>
          </a:solidFill>
          <a:ln>
            <a:solidFill>
              <a:srgbClr val="A2A2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Ellipse 115"/>
          <p:cNvSpPr/>
          <p:nvPr/>
        </p:nvSpPr>
        <p:spPr>
          <a:xfrm>
            <a:off x="4465660" y="3244606"/>
            <a:ext cx="245666" cy="216024"/>
          </a:xfrm>
          <a:prstGeom prst="ellipse">
            <a:avLst/>
          </a:prstGeom>
          <a:noFill/>
          <a:ln>
            <a:solidFill>
              <a:srgbClr val="A2A2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Ellipse 118"/>
          <p:cNvSpPr/>
          <p:nvPr/>
        </p:nvSpPr>
        <p:spPr>
          <a:xfrm>
            <a:off x="6418218" y="3612812"/>
            <a:ext cx="1494595" cy="458429"/>
          </a:xfrm>
          <a:prstGeom prst="ellipse">
            <a:avLst/>
          </a:prstGeom>
          <a:solidFill>
            <a:schemeClr val="accent2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hteck 119"/>
          <p:cNvSpPr/>
          <p:nvPr/>
        </p:nvSpPr>
        <p:spPr>
          <a:xfrm>
            <a:off x="6701480" y="2983478"/>
            <a:ext cx="936104" cy="85298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hteck 120"/>
          <p:cNvSpPr/>
          <p:nvPr/>
        </p:nvSpPr>
        <p:spPr>
          <a:xfrm>
            <a:off x="6692657" y="3150717"/>
            <a:ext cx="944926" cy="685745"/>
          </a:xfrm>
          <a:prstGeom prst="rect">
            <a:avLst/>
          </a:prstGeom>
          <a:solidFill>
            <a:srgbClr val="92D05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Ellipse 121"/>
          <p:cNvSpPr/>
          <p:nvPr/>
        </p:nvSpPr>
        <p:spPr>
          <a:xfrm>
            <a:off x="6701480" y="3728450"/>
            <a:ext cx="936104" cy="216024"/>
          </a:xfrm>
          <a:prstGeom prst="ellipse">
            <a:avLst/>
          </a:prstGeom>
          <a:solidFill>
            <a:srgbClr val="92D05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4" name="Gerader Verbinder 123"/>
          <p:cNvCxnSpPr/>
          <p:nvPr/>
        </p:nvCxnSpPr>
        <p:spPr>
          <a:xfrm>
            <a:off x="7637584" y="2987243"/>
            <a:ext cx="0" cy="849219"/>
          </a:xfrm>
          <a:prstGeom prst="line">
            <a:avLst/>
          </a:prstGeom>
          <a:ln w="28575">
            <a:solidFill>
              <a:srgbClr val="A2A2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Gerader Verbinder 124"/>
          <p:cNvCxnSpPr/>
          <p:nvPr/>
        </p:nvCxnSpPr>
        <p:spPr>
          <a:xfrm>
            <a:off x="6701480" y="2987243"/>
            <a:ext cx="0" cy="849219"/>
          </a:xfrm>
          <a:prstGeom prst="line">
            <a:avLst/>
          </a:prstGeom>
          <a:ln w="28575">
            <a:solidFill>
              <a:srgbClr val="A2A2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Ellipse 125"/>
          <p:cNvSpPr/>
          <p:nvPr/>
        </p:nvSpPr>
        <p:spPr>
          <a:xfrm>
            <a:off x="6701479" y="3046470"/>
            <a:ext cx="936104" cy="216024"/>
          </a:xfrm>
          <a:prstGeom prst="ellipse">
            <a:avLst/>
          </a:prstGeom>
          <a:solidFill>
            <a:srgbClr val="92D050"/>
          </a:solidFill>
          <a:ln>
            <a:solidFill>
              <a:srgbClr val="A2A2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Ellipse 126"/>
          <p:cNvSpPr/>
          <p:nvPr/>
        </p:nvSpPr>
        <p:spPr>
          <a:xfrm>
            <a:off x="7042287" y="3252182"/>
            <a:ext cx="245666" cy="216024"/>
          </a:xfrm>
          <a:prstGeom prst="ellipse">
            <a:avLst/>
          </a:prstGeom>
          <a:noFill/>
          <a:ln>
            <a:solidFill>
              <a:srgbClr val="A2A2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Ellipse 122"/>
          <p:cNvSpPr/>
          <p:nvPr/>
        </p:nvSpPr>
        <p:spPr>
          <a:xfrm>
            <a:off x="6701480" y="2875466"/>
            <a:ext cx="936104" cy="21602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rgbClr val="A2A2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Pfeil nach rechts 64"/>
          <p:cNvSpPr/>
          <p:nvPr/>
        </p:nvSpPr>
        <p:spPr>
          <a:xfrm>
            <a:off x="8748464" y="4821975"/>
            <a:ext cx="216024" cy="198047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 w="76200" cap="rnd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41100242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noProof="0" dirty="0" err="1" smtClean="0"/>
              <a:t>LinLog</a:t>
            </a:r>
            <a:r>
              <a:rPr lang="en-US" noProof="0" dirty="0" smtClean="0"/>
              <a:t> | Photonfocus</a:t>
            </a:r>
            <a:endParaRPr lang="en-US" noProof="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noProof="0" dirty="0" smtClean="0"/>
              <a:t>Different Anti Blooming Voltages</a:t>
            </a:r>
          </a:p>
          <a:p>
            <a:r>
              <a:rPr lang="en-US" dirty="0" smtClean="0"/>
              <a:t>controls the offset of the “knee”.</a:t>
            </a:r>
          </a:p>
          <a:p>
            <a:endParaRPr lang="en-US" noProof="0" dirty="0" smtClean="0"/>
          </a:p>
          <a:p>
            <a:r>
              <a:rPr lang="en-US" noProof="0" dirty="0" smtClean="0"/>
              <a:t>Teledyne e2v: ev76c560 | ev76c570</a:t>
            </a:r>
          </a:p>
          <a:p>
            <a:endParaRPr lang="en-US" noProof="0" dirty="0" smtClean="0"/>
          </a:p>
          <a:p>
            <a:endParaRPr lang="en-US" noProof="0" dirty="0" smtClean="0"/>
          </a:p>
          <a:p>
            <a:endParaRPr lang="en-US" noProof="0" dirty="0" smtClean="0"/>
          </a:p>
          <a:p>
            <a:r>
              <a:rPr lang="en-US" noProof="0" dirty="0" smtClean="0"/>
              <a:t>Cons:</a:t>
            </a:r>
          </a:p>
          <a:p>
            <a:r>
              <a:rPr lang="en-US" noProof="0" dirty="0" smtClean="0"/>
              <a:t>FPN around the </a:t>
            </a:r>
            <a:r>
              <a:rPr lang="en-US" noProof="0" dirty="0" err="1" smtClean="0"/>
              <a:t>kneepoint</a:t>
            </a:r>
            <a:endParaRPr lang="en-US" noProof="0" dirty="0" smtClean="0"/>
          </a:p>
          <a:p>
            <a:r>
              <a:rPr lang="en-US" noProof="0" dirty="0" smtClean="0"/>
              <a:t>Color Imaging</a:t>
            </a:r>
          </a:p>
          <a:p>
            <a:r>
              <a:rPr lang="en-US" dirty="0" smtClean="0"/>
              <a:t>Not working with low light scenes</a:t>
            </a:r>
            <a:endParaRPr lang="en-US" noProof="0" dirty="0"/>
          </a:p>
        </p:txBody>
      </p:sp>
      <p:grpSp>
        <p:nvGrpSpPr>
          <p:cNvPr id="3" name="Gruppieren 2"/>
          <p:cNvGrpSpPr/>
          <p:nvPr/>
        </p:nvGrpSpPr>
        <p:grpSpPr>
          <a:xfrm>
            <a:off x="4005304" y="963978"/>
            <a:ext cx="5120858" cy="3404768"/>
            <a:chOff x="4040698" y="843558"/>
            <a:chExt cx="5120858" cy="3404768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0698" y="843558"/>
              <a:ext cx="5120858" cy="3404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hteck 1"/>
            <p:cNvSpPr/>
            <p:nvPr/>
          </p:nvSpPr>
          <p:spPr>
            <a:xfrm>
              <a:off x="4211960" y="3471850"/>
              <a:ext cx="1656184" cy="252028"/>
            </a:xfrm>
            <a:prstGeom prst="rect">
              <a:avLst/>
            </a:prstGeom>
            <a:ln w="28575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="" xmlns:p14="http://schemas.microsoft.com/office/powerpoint/2010/main" val="5238113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768438914"/>
              </p:ext>
            </p:extLst>
          </p:nvPr>
        </p:nvGraphicFramePr>
        <p:xfrm>
          <a:off x="107504" y="843558"/>
          <a:ext cx="8928992" cy="417646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232248"/>
                <a:gridCol w="2232248"/>
                <a:gridCol w="2232248"/>
                <a:gridCol w="2232248"/>
              </a:tblGrid>
              <a:tr h="10441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Sequence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Antiblooming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Polarization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441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Interleave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Impact" panose="020B0806030902050204" pitchFamily="34" charset="0"/>
                        </a:rPr>
                        <a:t>LinLog</a:t>
                      </a:r>
                      <a:endParaRPr lang="de-DE" sz="2400" b="0" dirty="0" smtClean="0">
                        <a:solidFill>
                          <a:schemeClr val="bg1">
                            <a:lumMod val="95000"/>
                          </a:schemeClr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441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Dual </a:t>
                      </a:r>
                      <a:r>
                        <a:rPr lang="de-DE" sz="2400" b="0" kern="120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Exposure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Impact" panose="020B080603090205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Impact" panose="020B080603090205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441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Piecewise</a:t>
                      </a:r>
                      <a:r>
                        <a:rPr lang="de-DE" sz="2400" b="0" kern="120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 linear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1791866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indent="-342900"/>
            <a:r>
              <a:rPr lang="en-US" dirty="0" smtClean="0"/>
              <a:t>Polarized Pixels | Sony</a:t>
            </a:r>
          </a:p>
        </p:txBody>
      </p:sp>
    </p:spTree>
    <p:extLst>
      <p:ext uri="{BB962C8B-B14F-4D97-AF65-F5344CB8AC3E}">
        <p14:creationId xmlns="" xmlns:p14="http://schemas.microsoft.com/office/powerpoint/2010/main" val="36293681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noProof="0" dirty="0" err="1" smtClean="0"/>
              <a:t>LinLog</a:t>
            </a:r>
            <a:endParaRPr lang="en-US" noProof="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ctr"/>
            <a:r>
              <a:rPr lang="en-US" noProof="0" dirty="0" smtClean="0"/>
              <a:t>Only the bright parts are “damped”</a:t>
            </a:r>
          </a:p>
          <a:p>
            <a:endParaRPr lang="en-US" noProof="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19622"/>
            <a:ext cx="3888432" cy="2916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419622"/>
            <a:ext cx="3888432" cy="2928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feil nach rechts 5"/>
          <p:cNvSpPr/>
          <p:nvPr/>
        </p:nvSpPr>
        <p:spPr>
          <a:xfrm>
            <a:off x="8748464" y="4821975"/>
            <a:ext cx="216024" cy="198047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 w="76200" cap="rnd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23429975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noProof="0" dirty="0" err="1" smtClean="0"/>
              <a:t>LinLog</a:t>
            </a:r>
            <a:endParaRPr lang="en-US" noProof="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algn="ctr"/>
            <a:r>
              <a:rPr lang="en-GB" altLang="en-US" dirty="0"/>
              <a:t>Inspection of a Welding Seam</a:t>
            </a:r>
            <a:endParaRPr lang="en-US" noProof="0" dirty="0"/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755576" y="4371950"/>
            <a:ext cx="355784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CMOS </a:t>
            </a:r>
            <a:r>
              <a:rPr lang="en-GB" alt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camera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600" dirty="0">
                <a:solidFill>
                  <a:schemeClr val="bg1"/>
                </a:solidFill>
                <a:cs typeface="Arial" panose="020B0604020202020204" pitchFamily="34" charset="0"/>
              </a:rPr>
              <a:t>with linear response curve (&lt;60dB)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4963658" y="4371950"/>
            <a:ext cx="328040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6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CMOS </a:t>
            </a:r>
            <a:r>
              <a:rPr lang="en-GB" altLang="en-US" sz="1600" b="1" dirty="0">
                <a:solidFill>
                  <a:schemeClr val="bg1"/>
                </a:solidFill>
                <a:cs typeface="Arial" panose="020B0604020202020204" pitchFamily="34" charset="0"/>
              </a:rPr>
              <a:t>camera</a:t>
            </a:r>
            <a:r>
              <a:rPr lang="en-GB" altLang="en-US" sz="1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600" dirty="0">
                <a:solidFill>
                  <a:schemeClr val="bg1"/>
                </a:solidFill>
                <a:cs typeface="Arial" panose="020B0604020202020204" pitchFamily="34" charset="0"/>
              </a:rPr>
              <a:t>with </a:t>
            </a:r>
            <a:r>
              <a:rPr lang="en-GB" altLang="en-US" sz="1600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LinLog</a:t>
            </a:r>
            <a:r>
              <a:rPr lang="en-GB" altLang="en-US" sz="1600" dirty="0" smtClean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en-US" sz="1600" dirty="0">
                <a:solidFill>
                  <a:schemeClr val="bg1"/>
                </a:solidFill>
                <a:cs typeface="Arial" panose="020B0604020202020204" pitchFamily="34" charset="0"/>
              </a:rPr>
              <a:t>(120dB)</a:t>
            </a:r>
          </a:p>
        </p:txBody>
      </p:sp>
      <p:sp>
        <p:nvSpPr>
          <p:cNvPr id="11" name="Pfeil nach rechts 10"/>
          <p:cNvSpPr/>
          <p:nvPr/>
        </p:nvSpPr>
        <p:spPr>
          <a:xfrm>
            <a:off x="8748464" y="4821975"/>
            <a:ext cx="216024" cy="198047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 w="76200" cap="rnd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91517"/>
            <a:ext cx="3086100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097" y="1304900"/>
            <a:ext cx="3057525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1250197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noProof="0" dirty="0" err="1" smtClean="0"/>
              <a:t>LinLog</a:t>
            </a:r>
            <a:r>
              <a:rPr lang="en-US" noProof="0" dirty="0" smtClean="0"/>
              <a:t> | </a:t>
            </a:r>
            <a:r>
              <a:rPr lang="en-US" noProof="0" dirty="0" err="1" smtClean="0"/>
              <a:t>Photonfocus</a:t>
            </a:r>
            <a:r>
              <a:rPr lang="en-US" noProof="0" dirty="0" smtClean="0"/>
              <a:t> &amp; Log Mode | e2v</a:t>
            </a:r>
            <a:endParaRPr lang="en-US" noProof="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en-US" noProof="0" dirty="0" smtClean="0"/>
              <a:t>Different Anti Blooming Voltages</a:t>
            </a:r>
          </a:p>
          <a:p>
            <a:endParaRPr lang="en-US" noProof="0" dirty="0" smtClean="0"/>
          </a:p>
          <a:p>
            <a:r>
              <a:rPr lang="en-US" dirty="0" smtClean="0"/>
              <a:t>Called </a:t>
            </a:r>
            <a:r>
              <a:rPr lang="en-US" dirty="0" err="1" smtClean="0"/>
              <a:t>Kneepoints</a:t>
            </a:r>
            <a:endParaRPr lang="en-US" dirty="0" smtClean="0"/>
          </a:p>
          <a:p>
            <a:r>
              <a:rPr lang="en-US" dirty="0" smtClean="0"/>
              <a:t>Control offset and slope</a:t>
            </a:r>
          </a:p>
          <a:p>
            <a:endParaRPr lang="en-US" noProof="0" dirty="0" smtClean="0"/>
          </a:p>
          <a:p>
            <a:r>
              <a:rPr lang="en-US" noProof="0" dirty="0" err="1" smtClean="0"/>
              <a:t>LinLog</a:t>
            </a:r>
            <a:r>
              <a:rPr lang="en-US" noProof="0" dirty="0" smtClean="0"/>
              <a:t> (Photonfocus)</a:t>
            </a:r>
          </a:p>
          <a:p>
            <a:r>
              <a:rPr lang="en-US" dirty="0" smtClean="0"/>
              <a:t>	Offset and slope</a:t>
            </a:r>
          </a:p>
          <a:p>
            <a:endParaRPr lang="en-US" noProof="0" dirty="0" smtClean="0"/>
          </a:p>
          <a:p>
            <a:r>
              <a:rPr lang="en-US" noProof="0" dirty="0" err="1" smtClean="0"/>
              <a:t>LogMode</a:t>
            </a:r>
            <a:r>
              <a:rPr lang="en-US" noProof="0" dirty="0" smtClean="0"/>
              <a:t> (Teledyne e2v)</a:t>
            </a:r>
          </a:p>
          <a:p>
            <a:r>
              <a:rPr lang="en-US" dirty="0" smtClean="0"/>
              <a:t>	Offset</a:t>
            </a:r>
            <a:endParaRPr lang="en-US" noProof="0" dirty="0" smtClean="0"/>
          </a:p>
          <a:p>
            <a:endParaRPr lang="en-US" noProof="0" dirty="0" smtClean="0"/>
          </a:p>
          <a:p>
            <a:endParaRPr lang="en-US" noProof="0" dirty="0" smtClean="0"/>
          </a:p>
          <a:p>
            <a:r>
              <a:rPr lang="en-US" noProof="0" dirty="0" smtClean="0"/>
              <a:t>Con: FPN | Color Imaging | Motion artifacts with bright objects</a:t>
            </a:r>
            <a:endParaRPr lang="en-US" noProof="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347614"/>
            <a:ext cx="5955101" cy="297199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0934703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04636171"/>
              </p:ext>
            </p:extLst>
          </p:nvPr>
        </p:nvGraphicFramePr>
        <p:xfrm>
          <a:off x="107504" y="843558"/>
          <a:ext cx="8928992" cy="417646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232248"/>
                <a:gridCol w="2232248"/>
                <a:gridCol w="2232248"/>
                <a:gridCol w="2232248"/>
              </a:tblGrid>
              <a:tr h="10441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Sequence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Antiblooming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Polarization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400" b="0" dirty="0" smtClean="0">
                        <a:solidFill>
                          <a:srgbClr val="FFFF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441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Interleave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LinLog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400" b="0" dirty="0" smtClean="0">
                        <a:solidFill>
                          <a:srgbClr val="FFFF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441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Dual </a:t>
                      </a:r>
                      <a:r>
                        <a:rPr lang="de-DE" sz="2400" b="0" kern="120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Exposure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uLnTx/>
                          <a:uFillTx/>
                          <a:latin typeface="Impact" panose="020B0806030902050204" pitchFamily="34" charset="0"/>
                          <a:ea typeface="+mn-ea"/>
                          <a:cs typeface="+mn-cs"/>
                        </a:rPr>
                        <a:t>Real Log</a:t>
                      </a:r>
                      <a:endParaRPr kumimoji="0" lang="de-DE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Impact" panose="020B080603090205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Impact" panose="020B080603090205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441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Piecewise</a:t>
                      </a:r>
                      <a:r>
                        <a:rPr lang="de-DE" sz="2400" b="0" kern="120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 linear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400" b="0" dirty="0" smtClean="0">
                        <a:solidFill>
                          <a:srgbClr val="FFFF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4716839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400" noProof="0" dirty="0" smtClean="0"/>
              <a:t>Full-logarithmic | IMS</a:t>
            </a:r>
            <a:endParaRPr lang="en-US" sz="2400" noProof="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noProof="0" dirty="0" smtClean="0"/>
              <a:t>HDRC Imager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8711" y="0"/>
            <a:ext cx="1835289" cy="483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3906" y="1563638"/>
            <a:ext cx="8580913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feil nach rechts 6"/>
          <p:cNvSpPr/>
          <p:nvPr/>
        </p:nvSpPr>
        <p:spPr>
          <a:xfrm>
            <a:off x="8748464" y="4821975"/>
            <a:ext cx="216024" cy="198047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 w="76200" cap="rnd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41706755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400" noProof="0" dirty="0" smtClean="0"/>
              <a:t>Full-logarithmic | IMS</a:t>
            </a:r>
            <a:endParaRPr lang="en-US" sz="2400" noProof="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noProof="0" dirty="0" smtClean="0"/>
              <a:t>HDRC </a:t>
            </a:r>
            <a:r>
              <a:rPr lang="en-US" dirty="0" smtClean="0"/>
              <a:t> (High Dynamic Range CMOS)</a:t>
            </a:r>
            <a:endParaRPr lang="en-US" noProof="0" dirty="0" smtClean="0"/>
          </a:p>
          <a:p>
            <a:endParaRPr lang="en-US" noProof="0" dirty="0" smtClean="0"/>
          </a:p>
          <a:p>
            <a:endParaRPr lang="en-US" noProof="0" dirty="0" smtClean="0"/>
          </a:p>
          <a:p>
            <a:endParaRPr lang="en-US" noProof="0" dirty="0" smtClean="0"/>
          </a:p>
          <a:p>
            <a:endParaRPr lang="en-US" noProof="0" dirty="0" smtClean="0"/>
          </a:p>
          <a:p>
            <a:endParaRPr lang="en-US" dirty="0" smtClean="0"/>
          </a:p>
          <a:p>
            <a:endParaRPr lang="en-US" noProof="0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Pro</a:t>
            </a:r>
            <a:r>
              <a:rPr lang="en-US" dirty="0"/>
              <a:t>: </a:t>
            </a:r>
            <a:r>
              <a:rPr lang="en-US" dirty="0" smtClean="0"/>
              <a:t>Real log Pixel</a:t>
            </a:r>
            <a:endParaRPr lang="en-US" noProof="0" dirty="0" smtClean="0"/>
          </a:p>
          <a:p>
            <a:endParaRPr lang="en-US" noProof="0" dirty="0" smtClean="0"/>
          </a:p>
          <a:p>
            <a:r>
              <a:rPr lang="en-US" noProof="0" dirty="0" smtClean="0"/>
              <a:t>Con:</a:t>
            </a:r>
          </a:p>
          <a:p>
            <a:r>
              <a:rPr lang="en-US" noProof="0" dirty="0" smtClean="0"/>
              <a:t>Complex DSNU &amp; PRNU correction</a:t>
            </a:r>
          </a:p>
          <a:p>
            <a:r>
              <a:rPr lang="en-US" dirty="0" smtClean="0"/>
              <a:t>Motion artifacts with bright objects</a:t>
            </a:r>
            <a:endParaRPr lang="en-US" noProof="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17987" y="133747"/>
            <a:ext cx="1835289" cy="483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8587" y="3332699"/>
            <a:ext cx="1584176" cy="1327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Kennl_170dB_CCD-Film-Auge-HD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75606"/>
            <a:ext cx="4181096" cy="21890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587" y="1275606"/>
            <a:ext cx="3995936" cy="184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788" y="3337331"/>
            <a:ext cx="2195735" cy="1322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0646242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079557108"/>
              </p:ext>
            </p:extLst>
          </p:nvPr>
        </p:nvGraphicFramePr>
        <p:xfrm>
          <a:off x="107504" y="843558"/>
          <a:ext cx="8928992" cy="417646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232248"/>
                <a:gridCol w="2232248"/>
                <a:gridCol w="2232248"/>
                <a:gridCol w="2232248"/>
              </a:tblGrid>
              <a:tr h="10441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Sequence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Antiblooming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Polarization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400" b="0" dirty="0" smtClean="0">
                        <a:solidFill>
                          <a:srgbClr val="FFFF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441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Interleave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LinLog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400" b="0" dirty="0" smtClean="0">
                        <a:solidFill>
                          <a:srgbClr val="FFFF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441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Dual </a:t>
                      </a:r>
                      <a:r>
                        <a:rPr lang="de-DE" sz="2400" b="0" kern="120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Exposure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  <a:latin typeface="Impact" panose="020B0806030902050204" pitchFamily="34" charset="0"/>
                          <a:ea typeface="+mn-ea"/>
                          <a:cs typeface="+mn-cs"/>
                        </a:rPr>
                        <a:t>Real Log</a:t>
                      </a:r>
                      <a:endParaRPr kumimoji="0" lang="de-DE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Impact" panose="020B080603090205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Impact" panose="020B080603090205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441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Piecewise</a:t>
                      </a:r>
                      <a:r>
                        <a:rPr lang="de-DE" sz="2400" b="0" kern="120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 linear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Impact" panose="020B0806030902050204" pitchFamily="34" charset="0"/>
                        </a:rPr>
                        <a:t>Solar</a:t>
                      </a:r>
                      <a:r>
                        <a:rPr lang="de-DE" sz="2400" b="0" kern="1200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Impact" panose="020B0806030902050204" pitchFamily="34" charset="0"/>
                        </a:rPr>
                        <a:t> </a:t>
                      </a:r>
                      <a:r>
                        <a:rPr lang="de-DE" sz="2400" b="0" kern="1200" baseline="0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Impact" panose="020B0806030902050204" pitchFamily="34" charset="0"/>
                        </a:rPr>
                        <a:t>Cell</a:t>
                      </a:r>
                      <a:endParaRPr lang="de-DE" sz="2400" b="0" dirty="0" smtClean="0">
                        <a:solidFill>
                          <a:schemeClr val="bg1">
                            <a:lumMod val="95000"/>
                          </a:schemeClr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400" b="0" dirty="0" smtClean="0">
                        <a:solidFill>
                          <a:srgbClr val="FFFF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9868512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No integration | logarithmic | NIT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noProof="0" dirty="0" smtClean="0"/>
              <a:t> </a:t>
            </a:r>
            <a:endParaRPr lang="en-US" noProof="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663458"/>
            <a:ext cx="3995364" cy="299652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1664590"/>
            <a:ext cx="3747177" cy="299539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07115" y="666280"/>
            <a:ext cx="2205245" cy="775282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3" y="668368"/>
            <a:ext cx="1008112" cy="789892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1661082" y="4608506"/>
            <a:ext cx="1866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de-DE" b="1" dirty="0" smtClean="0">
                <a:solidFill>
                  <a:schemeClr val="tx1"/>
                </a:solidFill>
              </a:rPr>
              <a:t>IMX 273 | 1.6 MP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5832044" y="4608506"/>
            <a:ext cx="1923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de-DE" b="1" dirty="0" smtClean="0">
                <a:solidFill>
                  <a:schemeClr val="tx1"/>
                </a:solidFill>
              </a:rPr>
              <a:t>NCS1701 | 1.3 MP</a:t>
            </a:r>
          </a:p>
        </p:txBody>
      </p:sp>
      <p:sp>
        <p:nvSpPr>
          <p:cNvPr id="10" name="Pfeil nach rechts 9"/>
          <p:cNvSpPr/>
          <p:nvPr/>
        </p:nvSpPr>
        <p:spPr>
          <a:xfrm>
            <a:off x="8748464" y="4821975"/>
            <a:ext cx="216024" cy="198047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 w="76200" cap="rnd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1983363" y="4742430"/>
            <a:ext cx="978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IMX 174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6304929" y="4742430"/>
            <a:ext cx="1035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</a:rPr>
              <a:t>NSC1003</a:t>
            </a:r>
            <a:endParaRPr lang="de-D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008567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1419622"/>
            <a:ext cx="5436096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noProof="0" dirty="0"/>
              <a:t>No </a:t>
            </a:r>
            <a:r>
              <a:rPr lang="en-US" noProof="0" dirty="0" smtClean="0"/>
              <a:t>integration logarithmic </a:t>
            </a:r>
            <a:r>
              <a:rPr lang="en-US" noProof="0" dirty="0"/>
              <a:t>| </a:t>
            </a:r>
            <a:r>
              <a:rPr lang="en-US" noProof="0" dirty="0" smtClean="0"/>
              <a:t>NIT</a:t>
            </a:r>
            <a:endParaRPr lang="en-US" noProof="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noProof="0" dirty="0" err="1" smtClean="0"/>
              <a:t>WyDy</a:t>
            </a:r>
            <a:r>
              <a:rPr lang="en-US" noProof="0" dirty="0" smtClean="0"/>
              <a:t> | WDR – Wide Dynamic Range</a:t>
            </a:r>
          </a:p>
          <a:p>
            <a:endParaRPr lang="en-US" dirty="0" smtClean="0"/>
          </a:p>
          <a:p>
            <a:r>
              <a:rPr lang="en-US" dirty="0" smtClean="0"/>
              <a:t>Pro:</a:t>
            </a:r>
          </a:p>
          <a:p>
            <a:r>
              <a:rPr lang="en-US" dirty="0" smtClean="0"/>
              <a:t>Solar cell pixel | actual light value</a:t>
            </a:r>
          </a:p>
          <a:p>
            <a:r>
              <a:rPr lang="en-US" dirty="0" smtClean="0"/>
              <a:t>no integration | global readout</a:t>
            </a:r>
          </a:p>
          <a:p>
            <a:r>
              <a:rPr lang="en-US" dirty="0" smtClean="0"/>
              <a:t>real log pixel</a:t>
            </a:r>
          </a:p>
          <a:p>
            <a:endParaRPr lang="en-US" noProof="0" dirty="0" smtClean="0"/>
          </a:p>
          <a:p>
            <a:r>
              <a:rPr lang="en-US" noProof="0" dirty="0" smtClean="0"/>
              <a:t>Con:</a:t>
            </a:r>
          </a:p>
          <a:p>
            <a:r>
              <a:rPr lang="en-US" noProof="0" dirty="0" smtClean="0"/>
              <a:t>FPN</a:t>
            </a:r>
          </a:p>
          <a:p>
            <a:r>
              <a:rPr lang="en-US" noProof="0" dirty="0" smtClean="0"/>
              <a:t>Image lag</a:t>
            </a:r>
          </a:p>
          <a:p>
            <a:r>
              <a:rPr lang="en-US" noProof="0" dirty="0" smtClean="0"/>
              <a:t>black level drift (dark current)</a:t>
            </a:r>
          </a:p>
          <a:p>
            <a:r>
              <a:rPr lang="en-US" noProof="0" dirty="0" smtClean="0"/>
              <a:t>analog output | timing like CCD</a:t>
            </a:r>
            <a:endParaRPr lang="en-US" noProof="0" dirty="0"/>
          </a:p>
        </p:txBody>
      </p:sp>
      <p:sp>
        <p:nvSpPr>
          <p:cNvPr id="6" name="Pfeil nach rechts 5"/>
          <p:cNvSpPr/>
          <p:nvPr/>
        </p:nvSpPr>
        <p:spPr>
          <a:xfrm>
            <a:off x="8748464" y="4821975"/>
            <a:ext cx="216024" cy="198047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 w="76200" cap="rnd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37523233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mtClean="0"/>
              <a:t>Conclusion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ctr"/>
            <a:r>
              <a:rPr lang="en-US" smtClean="0"/>
              <a:t> It depends – There is no winner. But a lot of inspiration for a modern pixel design!</a:t>
            </a:r>
            <a:endParaRPr lang="en-US"/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751433250"/>
              </p:ext>
            </p:extLst>
          </p:nvPr>
        </p:nvGraphicFramePr>
        <p:xfrm>
          <a:off x="395536" y="1347614"/>
          <a:ext cx="8424936" cy="32359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88232"/>
                <a:gridCol w="1008112"/>
                <a:gridCol w="1296144"/>
                <a:gridCol w="1152128"/>
                <a:gridCol w="1800200"/>
                <a:gridCol w="1080120"/>
              </a:tblGrid>
              <a:tr h="370840">
                <a:tc>
                  <a:txBody>
                    <a:bodyPr/>
                    <a:lstStyle/>
                    <a:p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HDR</a:t>
                      </a:r>
                    </a:p>
                    <a:p>
                      <a:pPr algn="ctr"/>
                      <a:r>
                        <a:rPr lang="de-DE" dirty="0" err="1" smtClean="0"/>
                        <a:t>Effect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Image</a:t>
                      </a:r>
                      <a:br>
                        <a:rPr lang="de-DE" dirty="0" smtClean="0"/>
                      </a:br>
                      <a:r>
                        <a:rPr lang="de-DE" dirty="0" err="1" smtClean="0"/>
                        <a:t>Prozessing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err="1" smtClean="0"/>
                        <a:t>Moving</a:t>
                      </a:r>
                      <a:r>
                        <a:rPr lang="de-DE" baseline="0" dirty="0" smtClean="0"/>
                        <a:t/>
                      </a:r>
                      <a:br>
                        <a:rPr lang="de-DE" baseline="0" dirty="0" smtClean="0"/>
                      </a:br>
                      <a:r>
                        <a:rPr lang="de-DE" baseline="0" dirty="0" err="1" smtClean="0"/>
                        <a:t>objects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err="1" smtClean="0"/>
                        <a:t>Camera</a:t>
                      </a:r>
                      <a:r>
                        <a:rPr lang="de-DE" dirty="0" smtClean="0"/>
                        <a:t/>
                      </a:r>
                      <a:br>
                        <a:rPr lang="de-DE" dirty="0" smtClean="0"/>
                      </a:br>
                      <a:r>
                        <a:rPr lang="de-DE" baseline="0" dirty="0" err="1" smtClean="0"/>
                        <a:t>implementation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Image</a:t>
                      </a:r>
                      <a:br>
                        <a:rPr lang="de-DE" dirty="0" smtClean="0"/>
                      </a:br>
                      <a:r>
                        <a:rPr lang="de-DE" dirty="0" err="1" smtClean="0"/>
                        <a:t>quality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Polarized pixels</a:t>
                      </a:r>
                      <a:endParaRPr lang="de-DE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7D9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--</a:t>
                      </a:r>
                      <a:endParaRPr lang="de-DE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+</a:t>
                      </a:r>
                      <a:endParaRPr lang="de-DE" b="1" dirty="0"/>
                    </a:p>
                  </a:txBody>
                  <a:tcPr>
                    <a:solidFill>
                      <a:srgbClr val="CCE9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++</a:t>
                      </a:r>
                      <a:endParaRPr lang="de-DE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+</a:t>
                      </a:r>
                      <a:endParaRPr lang="de-DE" b="1" dirty="0"/>
                    </a:p>
                  </a:txBody>
                  <a:tcPr>
                    <a:solidFill>
                      <a:srgbClr val="CCE9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+</a:t>
                      </a:r>
                      <a:endParaRPr lang="de-DE" b="1" dirty="0"/>
                    </a:p>
                  </a:txBody>
                  <a:tcPr>
                    <a:solidFill>
                      <a:srgbClr val="CCE9AD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Sequencer</a:t>
                      </a:r>
                      <a:endParaRPr lang="de-DE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7D9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++</a:t>
                      </a:r>
                      <a:endParaRPr lang="de-DE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--</a:t>
                      </a:r>
                      <a:endParaRPr lang="de-DE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--</a:t>
                      </a:r>
                      <a:endParaRPr lang="de-DE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--</a:t>
                      </a:r>
                      <a:endParaRPr lang="de-DE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++</a:t>
                      </a:r>
                      <a:endParaRPr lang="de-DE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Interleave Exposure</a:t>
                      </a:r>
                      <a:endParaRPr lang="de-DE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7D9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-</a:t>
                      </a:r>
                      <a:endParaRPr lang="de-DE" b="1" dirty="0"/>
                    </a:p>
                  </a:txBody>
                  <a:tcPr>
                    <a:solidFill>
                      <a:srgbClr val="FFEC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--</a:t>
                      </a:r>
                      <a:endParaRPr lang="de-DE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-</a:t>
                      </a:r>
                      <a:endParaRPr lang="de-DE" b="1" dirty="0"/>
                    </a:p>
                  </a:txBody>
                  <a:tcPr>
                    <a:solidFill>
                      <a:srgbClr val="FFEC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-</a:t>
                      </a:r>
                      <a:endParaRPr lang="de-DE" b="1" dirty="0"/>
                    </a:p>
                  </a:txBody>
                  <a:tcPr>
                    <a:solidFill>
                      <a:srgbClr val="FFEC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+</a:t>
                      </a:r>
                      <a:endParaRPr lang="de-DE" b="1" dirty="0"/>
                    </a:p>
                  </a:txBody>
                  <a:tcPr>
                    <a:solidFill>
                      <a:srgbClr val="CCE9AD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LinLog</a:t>
                      </a:r>
                      <a:endParaRPr lang="de-DE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7D9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+</a:t>
                      </a:r>
                      <a:endParaRPr lang="de-DE" b="1" dirty="0"/>
                    </a:p>
                  </a:txBody>
                  <a:tcPr>
                    <a:solidFill>
                      <a:srgbClr val="CCE9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+</a:t>
                      </a:r>
                      <a:endParaRPr lang="de-DE" b="1" dirty="0"/>
                    </a:p>
                  </a:txBody>
                  <a:tcPr>
                    <a:solidFill>
                      <a:srgbClr val="CCE9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+</a:t>
                      </a:r>
                      <a:endParaRPr lang="de-DE" b="1" dirty="0"/>
                    </a:p>
                  </a:txBody>
                  <a:tcPr>
                    <a:solidFill>
                      <a:srgbClr val="CCE9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+</a:t>
                      </a:r>
                      <a:endParaRPr lang="de-DE" b="1" dirty="0"/>
                    </a:p>
                  </a:txBody>
                  <a:tcPr>
                    <a:solidFill>
                      <a:srgbClr val="CCE9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--</a:t>
                      </a:r>
                      <a:endParaRPr lang="de-DE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b="1" dirty="0" err="1" smtClean="0"/>
                        <a:t>Kneepoint</a:t>
                      </a:r>
                      <a:r>
                        <a:rPr lang="de-DE" b="1" dirty="0" smtClean="0"/>
                        <a:t> </a:t>
                      </a:r>
                      <a:r>
                        <a:rPr lang="de-DE" b="1" dirty="0" err="1" smtClean="0"/>
                        <a:t>mode</a:t>
                      </a:r>
                      <a:endParaRPr lang="de-DE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7D9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+</a:t>
                      </a:r>
                      <a:endParaRPr lang="de-DE" b="1" dirty="0"/>
                    </a:p>
                  </a:txBody>
                  <a:tcPr>
                    <a:solidFill>
                      <a:srgbClr val="CCE9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+</a:t>
                      </a:r>
                      <a:endParaRPr lang="de-DE" b="1" dirty="0"/>
                    </a:p>
                  </a:txBody>
                  <a:tcPr>
                    <a:solidFill>
                      <a:srgbClr val="CCE9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+</a:t>
                      </a:r>
                      <a:endParaRPr lang="de-DE" b="1" dirty="0"/>
                    </a:p>
                  </a:txBody>
                  <a:tcPr>
                    <a:solidFill>
                      <a:srgbClr val="CCE9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+</a:t>
                      </a:r>
                      <a:endParaRPr lang="de-DE" b="1" dirty="0"/>
                    </a:p>
                  </a:txBody>
                  <a:tcPr>
                    <a:solidFill>
                      <a:srgbClr val="CCE9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--</a:t>
                      </a:r>
                      <a:endParaRPr lang="de-DE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Full-logarithmic Log</a:t>
                      </a:r>
                      <a:endParaRPr lang="de-DE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7D9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++</a:t>
                      </a:r>
                      <a:endParaRPr lang="de-DE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--</a:t>
                      </a:r>
                      <a:endParaRPr lang="de-DE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+</a:t>
                      </a:r>
                      <a:endParaRPr lang="de-DE" b="1" dirty="0"/>
                    </a:p>
                  </a:txBody>
                  <a:tcPr>
                    <a:solidFill>
                      <a:srgbClr val="CCE9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-</a:t>
                      </a:r>
                      <a:endParaRPr lang="de-DE" b="1" dirty="0"/>
                    </a:p>
                  </a:txBody>
                  <a:tcPr>
                    <a:solidFill>
                      <a:srgbClr val="FFEC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+</a:t>
                      </a:r>
                      <a:endParaRPr lang="de-DE" b="1" dirty="0"/>
                    </a:p>
                  </a:txBody>
                  <a:tcPr>
                    <a:solidFill>
                      <a:srgbClr val="CCE9AD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noProof="0" dirty="0" smtClean="0"/>
                        <a:t>No integration Log</a:t>
                      </a:r>
                      <a:endParaRPr lang="de-DE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C7D9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++</a:t>
                      </a:r>
                      <a:endParaRPr lang="de-DE" b="1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-</a:t>
                      </a:r>
                      <a:endParaRPr lang="de-DE" b="1" dirty="0"/>
                    </a:p>
                  </a:txBody>
                  <a:tcPr>
                    <a:solidFill>
                      <a:srgbClr val="FFEC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+</a:t>
                      </a:r>
                      <a:endParaRPr lang="de-DE" b="1" dirty="0"/>
                    </a:p>
                  </a:txBody>
                  <a:tcPr>
                    <a:solidFill>
                      <a:srgbClr val="CCE9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--</a:t>
                      </a:r>
                      <a:endParaRPr lang="de-DE" b="1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+</a:t>
                      </a:r>
                      <a:endParaRPr lang="de-DE" b="1" dirty="0"/>
                    </a:p>
                  </a:txBody>
                  <a:tcPr>
                    <a:solidFill>
                      <a:srgbClr val="CCE9AD"/>
                    </a:solidFill>
                  </a:tcPr>
                </a:tc>
              </a:tr>
            </a:tbl>
          </a:graphicData>
        </a:graphic>
      </p:graphicFrame>
      <p:sp>
        <p:nvSpPr>
          <p:cNvPr id="5" name="Textfeld 4"/>
          <p:cNvSpPr txBox="1"/>
          <p:nvPr/>
        </p:nvSpPr>
        <p:spPr>
          <a:xfrm>
            <a:off x="3347864" y="4770596"/>
            <a:ext cx="2257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System | -- | - | + | ++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951905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87852" y="0"/>
            <a:ext cx="6168296" cy="5143500"/>
          </a:xfrm>
          <a:prstGeom prst="rect">
            <a:avLst/>
          </a:prstGeom>
        </p:spPr>
      </p:pic>
      <p:sp>
        <p:nvSpPr>
          <p:cNvPr id="3" name="Pfeil nach rechts 2"/>
          <p:cNvSpPr/>
          <p:nvPr/>
        </p:nvSpPr>
        <p:spPr>
          <a:xfrm>
            <a:off x="8748464" y="4821975"/>
            <a:ext cx="216024" cy="198047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 w="76200" cap="rnd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34043079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87321510"/>
              </p:ext>
            </p:extLst>
          </p:nvPr>
        </p:nvGraphicFramePr>
        <p:xfrm>
          <a:off x="107504" y="843558"/>
          <a:ext cx="8928992" cy="417646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232248"/>
                <a:gridCol w="2232248"/>
                <a:gridCol w="2232248"/>
                <a:gridCol w="2232248"/>
              </a:tblGrid>
              <a:tr h="10441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Sequence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Antiblooming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Polarization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400" b="0" dirty="0" smtClean="0">
                        <a:solidFill>
                          <a:srgbClr val="FFFF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441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Interleave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LinLog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Impact" panose="020B0806030902050204" pitchFamily="34" charset="0"/>
                        </a:rPr>
                        <a:t>Dual</a:t>
                      </a:r>
                      <a:br>
                        <a:rPr lang="de-DE" sz="2400" b="0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Impact" panose="020B0806030902050204" pitchFamily="34" charset="0"/>
                        </a:rPr>
                      </a:br>
                      <a:r>
                        <a:rPr lang="de-DE" sz="2400" b="0" kern="1200" baseline="0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Impact" panose="020B0806030902050204" pitchFamily="34" charset="0"/>
                        </a:rPr>
                        <a:t>Conversion</a:t>
                      </a:r>
                      <a:r>
                        <a:rPr lang="de-DE" sz="2400" b="0" kern="1200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Impact" panose="020B0806030902050204" pitchFamily="34" charset="0"/>
                        </a:rPr>
                        <a:t> </a:t>
                      </a:r>
                      <a:r>
                        <a:rPr lang="de-DE" sz="2400" b="0" kern="1200" baseline="0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Impact" panose="020B0806030902050204" pitchFamily="34" charset="0"/>
                        </a:rPr>
                        <a:t>Gain</a:t>
                      </a:r>
                      <a:endParaRPr lang="de-DE" sz="2400" b="0" dirty="0" smtClean="0">
                        <a:solidFill>
                          <a:schemeClr val="bg1">
                            <a:lumMod val="95000"/>
                          </a:schemeClr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400" b="0" dirty="0" smtClean="0">
                        <a:solidFill>
                          <a:srgbClr val="FFFF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441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Dual </a:t>
                      </a:r>
                      <a:r>
                        <a:rPr lang="de-DE" sz="2400" b="0" kern="120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Exposure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  <a:latin typeface="Impact" panose="020B0806030902050204" pitchFamily="34" charset="0"/>
                          <a:ea typeface="+mn-ea"/>
                          <a:cs typeface="+mn-cs"/>
                        </a:rPr>
                        <a:t>Real Log</a:t>
                      </a:r>
                      <a:endParaRPr kumimoji="0" lang="de-DE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Impact" panose="020B080603090205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Impact" panose="020B080603090205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441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Piecewise</a:t>
                      </a:r>
                      <a:r>
                        <a:rPr lang="de-DE" sz="2400" b="0" kern="120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 linear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Solar</a:t>
                      </a:r>
                      <a:r>
                        <a:rPr lang="de-DE" sz="2400" b="0" kern="1200" baseline="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 </a:t>
                      </a:r>
                      <a:r>
                        <a:rPr lang="de-DE" sz="2400" b="0" kern="1200" baseline="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Cell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400" b="0" dirty="0" smtClean="0">
                        <a:solidFill>
                          <a:srgbClr val="FFFF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3981043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 smtClean="0"/>
              <a:t>Dual </a:t>
            </a:r>
            <a:r>
              <a:rPr lang="de-DE" dirty="0" err="1" smtClean="0"/>
              <a:t>conversion</a:t>
            </a:r>
            <a:r>
              <a:rPr lang="de-DE" dirty="0" smtClean="0"/>
              <a:t> </a:t>
            </a:r>
            <a:r>
              <a:rPr lang="de-DE" dirty="0" err="1" smtClean="0"/>
              <a:t>gain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r>
              <a:rPr lang="de-DE" dirty="0" err="1" smtClean="0"/>
              <a:t>Convert</a:t>
            </a:r>
            <a:r>
              <a:rPr lang="de-DE" dirty="0" smtClean="0"/>
              <a:t> </a:t>
            </a:r>
            <a:r>
              <a:rPr lang="de-DE" dirty="0" err="1" smtClean="0"/>
              <a:t>photons</a:t>
            </a:r>
            <a:r>
              <a:rPr lang="de-DE" dirty="0" smtClean="0"/>
              <a:t> </a:t>
            </a:r>
            <a:r>
              <a:rPr lang="de-DE" dirty="0" err="1" smtClean="0"/>
              <a:t>twice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different </a:t>
            </a:r>
            <a:r>
              <a:rPr lang="de-DE" dirty="0" err="1" smtClean="0"/>
              <a:t>into</a:t>
            </a:r>
            <a:r>
              <a:rPr lang="de-DE" dirty="0" smtClean="0"/>
              <a:t> </a:t>
            </a:r>
            <a:r>
              <a:rPr lang="de-DE" dirty="0" err="1" smtClean="0"/>
              <a:t>electrons</a:t>
            </a:r>
            <a:r>
              <a:rPr lang="de-DE" dirty="0" smtClean="0"/>
              <a:t>!</a:t>
            </a:r>
          </a:p>
          <a:p>
            <a:endParaRPr lang="de-DE" dirty="0"/>
          </a:p>
          <a:p>
            <a:r>
              <a:rPr lang="de-DE" u="sng" dirty="0" smtClean="0"/>
              <a:t>LCG – Low </a:t>
            </a:r>
            <a:r>
              <a:rPr lang="de-DE" u="sng" dirty="0" err="1" smtClean="0"/>
              <a:t>Conversion</a:t>
            </a:r>
            <a:r>
              <a:rPr lang="de-DE" u="sng" dirty="0" smtClean="0"/>
              <a:t> </a:t>
            </a:r>
            <a:r>
              <a:rPr lang="de-DE" u="sng" dirty="0" err="1" smtClean="0"/>
              <a:t>Gain</a:t>
            </a:r>
            <a:endParaRPr lang="de-DE" u="sng" dirty="0" smtClean="0"/>
          </a:p>
          <a:p>
            <a:r>
              <a:rPr lang="de-DE" dirty="0" smtClean="0"/>
              <a:t>This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normal </a:t>
            </a:r>
            <a:r>
              <a:rPr lang="de-DE" dirty="0" err="1" smtClean="0"/>
              <a:t>mode</a:t>
            </a:r>
            <a:r>
              <a:rPr lang="de-DE" dirty="0" smtClean="0"/>
              <a:t>.</a:t>
            </a:r>
          </a:p>
          <a:p>
            <a:r>
              <a:rPr lang="de-DE" dirty="0" smtClean="0"/>
              <a:t>White </a:t>
            </a:r>
            <a:r>
              <a:rPr lang="de-DE" dirty="0" err="1" smtClean="0"/>
              <a:t>is</a:t>
            </a:r>
            <a:r>
              <a:rPr lang="de-DE" dirty="0" smtClean="0"/>
              <a:t> at 90%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pixel</a:t>
            </a:r>
            <a:r>
              <a:rPr lang="de-DE" dirty="0" smtClean="0"/>
              <a:t> </a:t>
            </a:r>
            <a:r>
              <a:rPr lang="de-DE" dirty="0" err="1" smtClean="0"/>
              <a:t>saturation</a:t>
            </a:r>
            <a:r>
              <a:rPr lang="de-DE" dirty="0" smtClean="0"/>
              <a:t>.</a:t>
            </a:r>
          </a:p>
          <a:p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bright</a:t>
            </a:r>
            <a:r>
              <a:rPr lang="de-DE" dirty="0" smtClean="0"/>
              <a:t> </a:t>
            </a:r>
            <a:r>
              <a:rPr lang="de-DE" dirty="0" err="1" smtClean="0"/>
              <a:t>parts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image</a:t>
            </a:r>
            <a:r>
              <a:rPr lang="de-DE" dirty="0" smtClean="0"/>
              <a:t>.</a:t>
            </a:r>
          </a:p>
          <a:p>
            <a:endParaRPr lang="de-DE" dirty="0" smtClean="0"/>
          </a:p>
          <a:p>
            <a:r>
              <a:rPr lang="de-DE" u="sng" dirty="0" smtClean="0">
                <a:solidFill>
                  <a:prstClr val="white"/>
                </a:solidFill>
              </a:rPr>
              <a:t>HCG</a:t>
            </a:r>
            <a:r>
              <a:rPr lang="de-DE" u="sng" dirty="0" smtClean="0"/>
              <a:t> – High </a:t>
            </a:r>
            <a:r>
              <a:rPr lang="de-DE" u="sng" dirty="0" err="1"/>
              <a:t>Conversion</a:t>
            </a:r>
            <a:r>
              <a:rPr lang="de-DE" u="sng" dirty="0"/>
              <a:t> </a:t>
            </a:r>
            <a:r>
              <a:rPr lang="de-DE" u="sng" dirty="0" err="1"/>
              <a:t>Gain</a:t>
            </a:r>
            <a:endParaRPr lang="de-DE" u="sng" dirty="0"/>
          </a:p>
          <a:p>
            <a:r>
              <a:rPr lang="de-DE" dirty="0" smtClean="0"/>
              <a:t>Advantage in SNR at </a:t>
            </a:r>
            <a:r>
              <a:rPr lang="de-DE" dirty="0" err="1" smtClean="0"/>
              <a:t>low</a:t>
            </a:r>
            <a:r>
              <a:rPr lang="de-DE" dirty="0" smtClean="0"/>
              <a:t> </a:t>
            </a:r>
            <a:r>
              <a:rPr lang="de-DE" dirty="0" err="1" smtClean="0"/>
              <a:t>illuminance</a:t>
            </a:r>
            <a:r>
              <a:rPr lang="de-DE" dirty="0" smtClean="0"/>
              <a:t> </a:t>
            </a:r>
            <a:r>
              <a:rPr lang="de-DE" dirty="0" err="1" smtClean="0"/>
              <a:t>levels</a:t>
            </a:r>
            <a:r>
              <a:rPr lang="de-DE" dirty="0" smtClean="0"/>
              <a:t>.</a:t>
            </a:r>
          </a:p>
          <a:p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dark</a:t>
            </a:r>
            <a:r>
              <a:rPr lang="de-DE" dirty="0" smtClean="0"/>
              <a:t> </a:t>
            </a:r>
            <a:r>
              <a:rPr lang="de-DE" dirty="0" err="1" smtClean="0"/>
              <a:t>parts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image</a:t>
            </a:r>
            <a:r>
              <a:rPr lang="de-DE" dirty="0" smtClean="0"/>
              <a:t>.</a:t>
            </a:r>
          </a:p>
          <a:p>
            <a:endParaRPr lang="de-DE" dirty="0" smtClean="0"/>
          </a:p>
          <a:p>
            <a:r>
              <a:rPr lang="de-DE" dirty="0" err="1" smtClean="0"/>
              <a:t>Factor</a:t>
            </a:r>
            <a:r>
              <a:rPr lang="de-DE" dirty="0" smtClean="0"/>
              <a:t> 2 </a:t>
            </a:r>
            <a:r>
              <a:rPr lang="de-DE" dirty="0" err="1" smtClean="0"/>
              <a:t>to</a:t>
            </a:r>
            <a:r>
              <a:rPr lang="de-DE" dirty="0" smtClean="0"/>
              <a:t> 7 </a:t>
            </a:r>
            <a:r>
              <a:rPr lang="de-DE" dirty="0" err="1" smtClean="0"/>
              <a:t>between</a:t>
            </a:r>
            <a:r>
              <a:rPr lang="de-DE" dirty="0" smtClean="0"/>
              <a:t> LCG </a:t>
            </a:r>
            <a:r>
              <a:rPr lang="de-DE" dirty="0" err="1" smtClean="0"/>
              <a:t>and</a:t>
            </a:r>
            <a:r>
              <a:rPr lang="de-DE" dirty="0" smtClean="0"/>
              <a:t> HCG.</a:t>
            </a:r>
          </a:p>
          <a:p>
            <a:r>
              <a:rPr lang="de-DE" dirty="0" smtClean="0"/>
              <a:t>Combine on </a:t>
            </a:r>
            <a:r>
              <a:rPr lang="de-DE" dirty="0" err="1" smtClean="0"/>
              <a:t>chip</a:t>
            </a:r>
            <a:r>
              <a:rPr lang="de-DE" dirty="0" smtClean="0"/>
              <a:t> 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ISP!</a:t>
            </a:r>
            <a:endParaRPr lang="de-DE" dirty="0"/>
          </a:p>
        </p:txBody>
      </p:sp>
      <p:grpSp>
        <p:nvGrpSpPr>
          <p:cNvPr id="15" name="Gruppieren 14"/>
          <p:cNvGrpSpPr/>
          <p:nvPr/>
        </p:nvGrpSpPr>
        <p:grpSpPr>
          <a:xfrm>
            <a:off x="6706971" y="267494"/>
            <a:ext cx="1505073" cy="1959815"/>
            <a:chOff x="6156176" y="2770036"/>
            <a:chExt cx="936104" cy="1069008"/>
          </a:xfrm>
        </p:grpSpPr>
        <p:sp>
          <p:nvSpPr>
            <p:cNvPr id="5" name="Rechteck 4"/>
            <p:cNvSpPr/>
            <p:nvPr/>
          </p:nvSpPr>
          <p:spPr>
            <a:xfrm>
              <a:off x="6156176" y="2878048"/>
              <a:ext cx="936104" cy="85298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Ellipse 6"/>
            <p:cNvSpPr/>
            <p:nvPr/>
          </p:nvSpPr>
          <p:spPr>
            <a:xfrm>
              <a:off x="6156176" y="3623020"/>
              <a:ext cx="936104" cy="216024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Ellipse 7"/>
            <p:cNvSpPr/>
            <p:nvPr/>
          </p:nvSpPr>
          <p:spPr>
            <a:xfrm>
              <a:off x="6156176" y="2770036"/>
              <a:ext cx="936104" cy="21602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A2A2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Gerader Verbinder 19"/>
            <p:cNvCxnSpPr/>
            <p:nvPr/>
          </p:nvCxnSpPr>
          <p:spPr>
            <a:xfrm>
              <a:off x="7092280" y="2881813"/>
              <a:ext cx="0" cy="849219"/>
            </a:xfrm>
            <a:prstGeom prst="line">
              <a:avLst/>
            </a:prstGeom>
            <a:ln w="28575">
              <a:solidFill>
                <a:srgbClr val="A2A2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r Verbinder 20"/>
            <p:cNvCxnSpPr/>
            <p:nvPr/>
          </p:nvCxnSpPr>
          <p:spPr>
            <a:xfrm>
              <a:off x="6156176" y="2881813"/>
              <a:ext cx="0" cy="849219"/>
            </a:xfrm>
            <a:prstGeom prst="line">
              <a:avLst/>
            </a:prstGeom>
            <a:ln w="28575">
              <a:solidFill>
                <a:srgbClr val="A2A2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546037"/>
            <a:ext cx="3488291" cy="2394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147" y="443541"/>
            <a:ext cx="489224" cy="1624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30907" y="1607980"/>
            <a:ext cx="504056" cy="446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hteck 15"/>
          <p:cNvSpPr/>
          <p:nvPr/>
        </p:nvSpPr>
        <p:spPr>
          <a:xfrm>
            <a:off x="8236670" y="2073853"/>
            <a:ext cx="5981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prstClr val="white"/>
                </a:solidFill>
              </a:rPr>
              <a:t>HCG</a:t>
            </a:r>
            <a:endParaRPr lang="de-DE" dirty="0"/>
          </a:p>
        </p:txBody>
      </p:sp>
      <p:sp>
        <p:nvSpPr>
          <p:cNvPr id="22" name="Rechteck 21"/>
          <p:cNvSpPr/>
          <p:nvPr/>
        </p:nvSpPr>
        <p:spPr>
          <a:xfrm>
            <a:off x="6118810" y="2073094"/>
            <a:ext cx="5472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prstClr val="white"/>
                </a:solidFill>
              </a:rPr>
              <a:t>LCG</a:t>
            </a:r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34101232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37434566"/>
              </p:ext>
            </p:extLst>
          </p:nvPr>
        </p:nvGraphicFramePr>
        <p:xfrm>
          <a:off x="107504" y="843558"/>
          <a:ext cx="8928992" cy="417646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232248"/>
                <a:gridCol w="2232248"/>
                <a:gridCol w="2232248"/>
                <a:gridCol w="2232248"/>
              </a:tblGrid>
              <a:tr h="10441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Sequence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Antiblooming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Polarization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441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Interleave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LinLog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Dual</a:t>
                      </a:r>
                      <a:br>
                        <a:rPr lang="de-DE" sz="2400" b="0" kern="120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</a:br>
                      <a:r>
                        <a:rPr lang="de-DE" sz="2400" b="0" kern="1200" baseline="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Conversion</a:t>
                      </a:r>
                      <a:r>
                        <a:rPr lang="de-DE" sz="2400" b="0" kern="1200" baseline="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 </a:t>
                      </a:r>
                      <a:r>
                        <a:rPr lang="de-DE" sz="2400" b="0" kern="1200" baseline="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Gain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441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Dual </a:t>
                      </a:r>
                      <a:r>
                        <a:rPr lang="de-DE" sz="2400" b="0" kern="120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Exposure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  <a:latin typeface="Impact" panose="020B0806030902050204" pitchFamily="34" charset="0"/>
                          <a:ea typeface="+mn-ea"/>
                          <a:cs typeface="+mn-cs"/>
                        </a:rPr>
                        <a:t>Real Log</a:t>
                      </a:r>
                      <a:endParaRPr kumimoji="0" lang="de-DE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Impact" panose="020B080603090205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Impact" panose="020B0806030902050204" pitchFamily="34" charset="0"/>
                        </a:rPr>
                        <a:t>Dual</a:t>
                      </a:r>
                      <a:r>
                        <a:rPr lang="de-DE" sz="2400" b="0" kern="1200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Impact" panose="020B0806030902050204" pitchFamily="34" charset="0"/>
                        </a:rPr>
                        <a:t/>
                      </a:r>
                      <a:br>
                        <a:rPr lang="de-DE" sz="2400" b="0" kern="1200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Impact" panose="020B0806030902050204" pitchFamily="34" charset="0"/>
                        </a:rPr>
                      </a:br>
                      <a:r>
                        <a:rPr lang="de-DE" sz="2400" b="0" kern="1200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Impact" panose="020B0806030902050204" pitchFamily="34" charset="0"/>
                        </a:rPr>
                        <a:t>Storage </a:t>
                      </a:r>
                      <a:r>
                        <a:rPr lang="de-DE" sz="2400" b="0" kern="1200" baseline="0" dirty="0" err="1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Impact" panose="020B0806030902050204" pitchFamily="34" charset="0"/>
                        </a:rPr>
                        <a:t>Node</a:t>
                      </a:r>
                      <a:endParaRPr lang="de-DE" sz="2400" b="0" dirty="0" smtClean="0">
                        <a:solidFill>
                          <a:schemeClr val="bg1">
                            <a:lumMod val="95000"/>
                          </a:schemeClr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Impact" panose="020B080603090205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441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Piecewise</a:t>
                      </a:r>
                      <a:r>
                        <a:rPr lang="de-DE" sz="2400" b="0" kern="120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 linear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Solar</a:t>
                      </a:r>
                      <a:r>
                        <a:rPr lang="de-DE" sz="2400" b="0" kern="1200" baseline="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 </a:t>
                      </a:r>
                      <a:r>
                        <a:rPr lang="de-DE" sz="2400" b="0" kern="1200" baseline="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Cell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791111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Rechteck 100"/>
          <p:cNvSpPr/>
          <p:nvPr/>
        </p:nvSpPr>
        <p:spPr>
          <a:xfrm>
            <a:off x="0" y="4083918"/>
            <a:ext cx="9144000" cy="105958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76200" cap="rnd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 err="1"/>
              <a:t>Pyxalis</a:t>
            </a:r>
            <a:r>
              <a:rPr lang="de-DE" dirty="0"/>
              <a:t> </a:t>
            </a:r>
            <a:r>
              <a:rPr lang="de-DE" dirty="0" smtClean="0"/>
              <a:t>| STM: Dual </a:t>
            </a:r>
            <a:r>
              <a:rPr lang="de-DE" dirty="0" err="1" smtClean="0"/>
              <a:t>storage</a:t>
            </a:r>
            <a:r>
              <a:rPr lang="de-DE" dirty="0" smtClean="0"/>
              <a:t> </a:t>
            </a:r>
            <a:r>
              <a:rPr lang="de-DE" dirty="0" err="1" smtClean="0"/>
              <a:t>node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205100" y="771550"/>
            <a:ext cx="8709025" cy="504056"/>
          </a:xfrm>
        </p:spPr>
        <p:txBody>
          <a:bodyPr>
            <a:normAutofit/>
          </a:bodyPr>
          <a:lstStyle/>
          <a:p>
            <a:pPr algn="ctr"/>
            <a:r>
              <a:rPr lang="de-DE" dirty="0" err="1" smtClean="0"/>
              <a:t>One</a:t>
            </a:r>
            <a:r>
              <a:rPr lang="de-DE" dirty="0" smtClean="0"/>
              <a:t> Global </a:t>
            </a:r>
            <a:r>
              <a:rPr lang="de-DE" dirty="0" err="1" smtClean="0"/>
              <a:t>Shutter</a:t>
            </a:r>
            <a:r>
              <a:rPr lang="de-DE" dirty="0" smtClean="0"/>
              <a:t> Pixel </a:t>
            </a:r>
            <a:r>
              <a:rPr lang="de-DE" dirty="0" err="1" smtClean="0"/>
              <a:t>with</a:t>
            </a:r>
            <a:r>
              <a:rPr lang="de-DE" dirty="0" smtClean="0"/>
              <a:t> 2 </a:t>
            </a:r>
            <a:r>
              <a:rPr lang="de-DE" dirty="0" err="1" smtClean="0"/>
              <a:t>storage</a:t>
            </a:r>
            <a:r>
              <a:rPr lang="de-DE" dirty="0" smtClean="0"/>
              <a:t> </a:t>
            </a:r>
            <a:r>
              <a:rPr lang="de-DE" dirty="0" err="1" smtClean="0"/>
              <a:t>nodes</a:t>
            </a:r>
            <a:endParaRPr lang="de-DE" dirty="0" smtClean="0"/>
          </a:p>
        </p:txBody>
      </p:sp>
      <p:sp>
        <p:nvSpPr>
          <p:cNvPr id="8" name="Rechteck 7"/>
          <p:cNvSpPr/>
          <p:nvPr/>
        </p:nvSpPr>
        <p:spPr>
          <a:xfrm>
            <a:off x="1403648" y="2950563"/>
            <a:ext cx="936104" cy="85298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hteck 8"/>
          <p:cNvSpPr/>
          <p:nvPr/>
        </p:nvSpPr>
        <p:spPr>
          <a:xfrm>
            <a:off x="1394825" y="3500567"/>
            <a:ext cx="944926" cy="30297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llipse 9"/>
          <p:cNvSpPr/>
          <p:nvPr/>
        </p:nvSpPr>
        <p:spPr>
          <a:xfrm>
            <a:off x="1403648" y="3695535"/>
            <a:ext cx="936104" cy="216024"/>
          </a:xfrm>
          <a:prstGeom prst="ellipse">
            <a:avLst/>
          </a:prstGeom>
          <a:solidFill>
            <a:srgbClr val="92D05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llipse 10"/>
          <p:cNvSpPr/>
          <p:nvPr/>
        </p:nvSpPr>
        <p:spPr>
          <a:xfrm>
            <a:off x="1403648" y="2842551"/>
            <a:ext cx="936104" cy="21602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rgbClr val="A2A2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Gerader Verbinder 19"/>
          <p:cNvCxnSpPr/>
          <p:nvPr/>
        </p:nvCxnSpPr>
        <p:spPr>
          <a:xfrm>
            <a:off x="2339752" y="2954328"/>
            <a:ext cx="0" cy="849219"/>
          </a:xfrm>
          <a:prstGeom prst="line">
            <a:avLst/>
          </a:prstGeom>
          <a:ln w="28575">
            <a:solidFill>
              <a:srgbClr val="A2A2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20"/>
          <p:cNvCxnSpPr/>
          <p:nvPr/>
        </p:nvCxnSpPr>
        <p:spPr>
          <a:xfrm>
            <a:off x="1403648" y="2954328"/>
            <a:ext cx="0" cy="849219"/>
          </a:xfrm>
          <a:prstGeom prst="line">
            <a:avLst/>
          </a:prstGeom>
          <a:ln w="28575">
            <a:solidFill>
              <a:srgbClr val="A2A2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/>
          <p:cNvSpPr/>
          <p:nvPr/>
        </p:nvSpPr>
        <p:spPr>
          <a:xfrm>
            <a:off x="1399236" y="3390993"/>
            <a:ext cx="936104" cy="216024"/>
          </a:xfrm>
          <a:prstGeom prst="ellipse">
            <a:avLst/>
          </a:prstGeom>
          <a:solidFill>
            <a:srgbClr val="92D050"/>
          </a:solidFill>
          <a:ln>
            <a:solidFill>
              <a:srgbClr val="A2A2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hteck 18"/>
          <p:cNvSpPr/>
          <p:nvPr/>
        </p:nvSpPr>
        <p:spPr>
          <a:xfrm>
            <a:off x="2470023" y="2950563"/>
            <a:ext cx="936104" cy="85298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Ellipse 20"/>
          <p:cNvSpPr/>
          <p:nvPr/>
        </p:nvSpPr>
        <p:spPr>
          <a:xfrm>
            <a:off x="2470023" y="3695535"/>
            <a:ext cx="936104" cy="21602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Ellipse 21"/>
          <p:cNvSpPr/>
          <p:nvPr/>
        </p:nvSpPr>
        <p:spPr>
          <a:xfrm>
            <a:off x="2470023" y="2842551"/>
            <a:ext cx="936104" cy="21602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rgbClr val="A2A2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Gerader Verbinder 19"/>
          <p:cNvCxnSpPr/>
          <p:nvPr/>
        </p:nvCxnSpPr>
        <p:spPr>
          <a:xfrm>
            <a:off x="3406127" y="2954328"/>
            <a:ext cx="0" cy="849219"/>
          </a:xfrm>
          <a:prstGeom prst="line">
            <a:avLst/>
          </a:prstGeom>
          <a:ln w="28575">
            <a:solidFill>
              <a:srgbClr val="A2A2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20"/>
          <p:cNvCxnSpPr/>
          <p:nvPr/>
        </p:nvCxnSpPr>
        <p:spPr>
          <a:xfrm>
            <a:off x="2470023" y="2954328"/>
            <a:ext cx="0" cy="849219"/>
          </a:xfrm>
          <a:prstGeom prst="line">
            <a:avLst/>
          </a:prstGeom>
          <a:ln w="28575">
            <a:solidFill>
              <a:srgbClr val="A2A2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hteck 27"/>
          <p:cNvSpPr/>
          <p:nvPr/>
        </p:nvSpPr>
        <p:spPr>
          <a:xfrm>
            <a:off x="2461200" y="2545668"/>
            <a:ext cx="972108" cy="14401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cxnSp>
        <p:nvCxnSpPr>
          <p:cNvPr id="29" name="Gerade Verbindung mit Pfeil 28"/>
          <p:cNvCxnSpPr/>
          <p:nvPr/>
        </p:nvCxnSpPr>
        <p:spPr>
          <a:xfrm>
            <a:off x="1569923" y="1304409"/>
            <a:ext cx="0" cy="1051317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/>
          <p:cNvCxnSpPr/>
          <p:nvPr/>
        </p:nvCxnSpPr>
        <p:spPr>
          <a:xfrm>
            <a:off x="1781606" y="1304409"/>
            <a:ext cx="4341" cy="1051317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mit Pfeil 30"/>
          <p:cNvCxnSpPr/>
          <p:nvPr/>
        </p:nvCxnSpPr>
        <p:spPr>
          <a:xfrm>
            <a:off x="2001971" y="1304409"/>
            <a:ext cx="0" cy="1051317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31"/>
          <p:cNvCxnSpPr/>
          <p:nvPr/>
        </p:nvCxnSpPr>
        <p:spPr>
          <a:xfrm>
            <a:off x="2217995" y="1304409"/>
            <a:ext cx="0" cy="1051317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hteck 68"/>
          <p:cNvSpPr/>
          <p:nvPr/>
        </p:nvSpPr>
        <p:spPr>
          <a:xfrm>
            <a:off x="5681147" y="2951356"/>
            <a:ext cx="936104" cy="85298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hteck 69"/>
          <p:cNvSpPr/>
          <p:nvPr/>
        </p:nvSpPr>
        <p:spPr>
          <a:xfrm>
            <a:off x="5672324" y="3174270"/>
            <a:ext cx="944926" cy="63007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Ellipse 70"/>
          <p:cNvSpPr/>
          <p:nvPr/>
        </p:nvSpPr>
        <p:spPr>
          <a:xfrm>
            <a:off x="5681147" y="3696328"/>
            <a:ext cx="936104" cy="216024"/>
          </a:xfrm>
          <a:prstGeom prst="ellipse">
            <a:avLst/>
          </a:prstGeom>
          <a:solidFill>
            <a:srgbClr val="92D05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Ellipse 71"/>
          <p:cNvSpPr/>
          <p:nvPr/>
        </p:nvSpPr>
        <p:spPr>
          <a:xfrm>
            <a:off x="5681147" y="2843344"/>
            <a:ext cx="936104" cy="21602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rgbClr val="A2A2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3" name="Gerader Verbinder 19"/>
          <p:cNvCxnSpPr/>
          <p:nvPr/>
        </p:nvCxnSpPr>
        <p:spPr>
          <a:xfrm>
            <a:off x="6617251" y="2955121"/>
            <a:ext cx="0" cy="849219"/>
          </a:xfrm>
          <a:prstGeom prst="line">
            <a:avLst/>
          </a:prstGeom>
          <a:ln w="28575">
            <a:solidFill>
              <a:srgbClr val="A2A2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Gerader Verbinder 20"/>
          <p:cNvCxnSpPr/>
          <p:nvPr/>
        </p:nvCxnSpPr>
        <p:spPr>
          <a:xfrm>
            <a:off x="5681147" y="2955121"/>
            <a:ext cx="0" cy="849219"/>
          </a:xfrm>
          <a:prstGeom prst="line">
            <a:avLst/>
          </a:prstGeom>
          <a:ln w="28575">
            <a:solidFill>
              <a:srgbClr val="A2A2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Ellipse 74"/>
          <p:cNvSpPr/>
          <p:nvPr/>
        </p:nvSpPr>
        <p:spPr>
          <a:xfrm>
            <a:off x="5672324" y="3066258"/>
            <a:ext cx="936104" cy="216024"/>
          </a:xfrm>
          <a:prstGeom prst="ellipse">
            <a:avLst/>
          </a:prstGeom>
          <a:solidFill>
            <a:srgbClr val="92D050"/>
          </a:solidFill>
          <a:ln>
            <a:solidFill>
              <a:srgbClr val="A2A2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hteck 75"/>
          <p:cNvSpPr/>
          <p:nvPr/>
        </p:nvSpPr>
        <p:spPr>
          <a:xfrm>
            <a:off x="6763632" y="2951356"/>
            <a:ext cx="936104" cy="85298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hteck 76"/>
          <p:cNvSpPr/>
          <p:nvPr/>
        </p:nvSpPr>
        <p:spPr>
          <a:xfrm>
            <a:off x="6754809" y="3127766"/>
            <a:ext cx="944926" cy="67657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Ellipse 77"/>
          <p:cNvSpPr/>
          <p:nvPr/>
        </p:nvSpPr>
        <p:spPr>
          <a:xfrm>
            <a:off x="6763632" y="3696328"/>
            <a:ext cx="936104" cy="216024"/>
          </a:xfrm>
          <a:prstGeom prst="ellipse">
            <a:avLst/>
          </a:prstGeom>
          <a:solidFill>
            <a:srgbClr val="92D05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Ellipse 78"/>
          <p:cNvSpPr/>
          <p:nvPr/>
        </p:nvSpPr>
        <p:spPr>
          <a:xfrm>
            <a:off x="6763632" y="2843344"/>
            <a:ext cx="936104" cy="21602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rgbClr val="A2A2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0" name="Gerader Verbinder 19"/>
          <p:cNvCxnSpPr/>
          <p:nvPr/>
        </p:nvCxnSpPr>
        <p:spPr>
          <a:xfrm>
            <a:off x="7699736" y="2955121"/>
            <a:ext cx="0" cy="849219"/>
          </a:xfrm>
          <a:prstGeom prst="line">
            <a:avLst/>
          </a:prstGeom>
          <a:ln w="28575">
            <a:solidFill>
              <a:srgbClr val="A2A2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Gerader Verbinder 20"/>
          <p:cNvCxnSpPr/>
          <p:nvPr/>
        </p:nvCxnSpPr>
        <p:spPr>
          <a:xfrm>
            <a:off x="6763632" y="2955121"/>
            <a:ext cx="0" cy="849219"/>
          </a:xfrm>
          <a:prstGeom prst="line">
            <a:avLst/>
          </a:prstGeom>
          <a:ln w="28575">
            <a:solidFill>
              <a:srgbClr val="A2A2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Ellipse 81"/>
          <p:cNvSpPr/>
          <p:nvPr/>
        </p:nvSpPr>
        <p:spPr>
          <a:xfrm>
            <a:off x="6759220" y="3019754"/>
            <a:ext cx="936104" cy="216024"/>
          </a:xfrm>
          <a:prstGeom prst="ellipse">
            <a:avLst/>
          </a:prstGeom>
          <a:solidFill>
            <a:srgbClr val="92D050"/>
          </a:solidFill>
          <a:ln>
            <a:solidFill>
              <a:srgbClr val="A2A2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Pfeil nach rechts 94"/>
          <p:cNvSpPr/>
          <p:nvPr/>
        </p:nvSpPr>
        <p:spPr>
          <a:xfrm>
            <a:off x="4792293" y="4659982"/>
            <a:ext cx="3024336" cy="288032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96" name="Pfeil nach rechts 95"/>
          <p:cNvSpPr/>
          <p:nvPr/>
        </p:nvSpPr>
        <p:spPr>
          <a:xfrm>
            <a:off x="3692533" y="4299942"/>
            <a:ext cx="1099759" cy="288032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97" name="Textfeld 96"/>
          <p:cNvSpPr txBox="1"/>
          <p:nvPr/>
        </p:nvSpPr>
        <p:spPr>
          <a:xfrm>
            <a:off x="903861" y="4587974"/>
            <a:ext cx="2898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Second: Long Exposure Time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8" name="Textfeld 97"/>
          <p:cNvSpPr txBox="1"/>
          <p:nvPr/>
        </p:nvSpPr>
        <p:spPr>
          <a:xfrm>
            <a:off x="903861" y="4227934"/>
            <a:ext cx="2682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First: Short Exposure Time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45" name="Gerade Verbindung mit Pfeil 44"/>
          <p:cNvCxnSpPr/>
          <p:nvPr/>
        </p:nvCxnSpPr>
        <p:spPr>
          <a:xfrm>
            <a:off x="2639582" y="1304409"/>
            <a:ext cx="0" cy="1051317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mit Pfeil 45"/>
          <p:cNvCxnSpPr/>
          <p:nvPr/>
        </p:nvCxnSpPr>
        <p:spPr>
          <a:xfrm>
            <a:off x="2851265" y="1304409"/>
            <a:ext cx="4341" cy="1051317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mit Pfeil 46"/>
          <p:cNvCxnSpPr/>
          <p:nvPr/>
        </p:nvCxnSpPr>
        <p:spPr>
          <a:xfrm>
            <a:off x="3071630" y="1304409"/>
            <a:ext cx="0" cy="1051317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mit Pfeil 47"/>
          <p:cNvCxnSpPr/>
          <p:nvPr/>
        </p:nvCxnSpPr>
        <p:spPr>
          <a:xfrm>
            <a:off x="3287654" y="1304409"/>
            <a:ext cx="0" cy="1051317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hteck 3"/>
          <p:cNvSpPr/>
          <p:nvPr/>
        </p:nvSpPr>
        <p:spPr>
          <a:xfrm>
            <a:off x="1259632" y="1203598"/>
            <a:ext cx="2288885" cy="2808312"/>
          </a:xfrm>
          <a:prstGeom prst="rect">
            <a:avLst/>
          </a:prstGeom>
          <a:ln w="6350" cap="rnd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Rechteck 49"/>
          <p:cNvSpPr/>
          <p:nvPr/>
        </p:nvSpPr>
        <p:spPr>
          <a:xfrm>
            <a:off x="5663918" y="2545667"/>
            <a:ext cx="972108" cy="14401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cxnSp>
        <p:nvCxnSpPr>
          <p:cNvPr id="51" name="Gerade Verbindung mit Pfeil 50"/>
          <p:cNvCxnSpPr/>
          <p:nvPr/>
        </p:nvCxnSpPr>
        <p:spPr>
          <a:xfrm>
            <a:off x="5853116" y="1304408"/>
            <a:ext cx="0" cy="1051317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 Verbindung mit Pfeil 51"/>
          <p:cNvCxnSpPr/>
          <p:nvPr/>
        </p:nvCxnSpPr>
        <p:spPr>
          <a:xfrm>
            <a:off x="6064799" y="1304408"/>
            <a:ext cx="4341" cy="1051317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 Verbindung mit Pfeil 52"/>
          <p:cNvCxnSpPr/>
          <p:nvPr/>
        </p:nvCxnSpPr>
        <p:spPr>
          <a:xfrm>
            <a:off x="6285164" y="1304408"/>
            <a:ext cx="0" cy="1051317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 Verbindung mit Pfeil 53"/>
          <p:cNvCxnSpPr/>
          <p:nvPr/>
        </p:nvCxnSpPr>
        <p:spPr>
          <a:xfrm>
            <a:off x="6501188" y="1304408"/>
            <a:ext cx="0" cy="1051317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 Verbindung mit Pfeil 54"/>
          <p:cNvCxnSpPr/>
          <p:nvPr/>
        </p:nvCxnSpPr>
        <p:spPr>
          <a:xfrm>
            <a:off x="6922775" y="1304408"/>
            <a:ext cx="0" cy="1051317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 Verbindung mit Pfeil 55"/>
          <p:cNvCxnSpPr/>
          <p:nvPr/>
        </p:nvCxnSpPr>
        <p:spPr>
          <a:xfrm>
            <a:off x="7134458" y="1304408"/>
            <a:ext cx="4341" cy="1051317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Gerade Verbindung mit Pfeil 56"/>
          <p:cNvCxnSpPr/>
          <p:nvPr/>
        </p:nvCxnSpPr>
        <p:spPr>
          <a:xfrm>
            <a:off x="7354823" y="1304408"/>
            <a:ext cx="0" cy="1051317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Gerade Verbindung mit Pfeil 57"/>
          <p:cNvCxnSpPr/>
          <p:nvPr/>
        </p:nvCxnSpPr>
        <p:spPr>
          <a:xfrm>
            <a:off x="7570847" y="1304408"/>
            <a:ext cx="0" cy="1051317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hteck 58"/>
          <p:cNvSpPr/>
          <p:nvPr/>
        </p:nvSpPr>
        <p:spPr>
          <a:xfrm>
            <a:off x="5535273" y="1203598"/>
            <a:ext cx="2288885" cy="2808312"/>
          </a:xfrm>
          <a:prstGeom prst="rect">
            <a:avLst/>
          </a:prstGeom>
          <a:ln w="6350" cap="rnd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32384878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915854493"/>
              </p:ext>
            </p:extLst>
          </p:nvPr>
        </p:nvGraphicFramePr>
        <p:xfrm>
          <a:off x="107504" y="843558"/>
          <a:ext cx="8928992" cy="417646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232248"/>
                <a:gridCol w="2232248"/>
                <a:gridCol w="2232248"/>
                <a:gridCol w="2232248"/>
              </a:tblGrid>
              <a:tr h="10441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Sequence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Antiblooming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Polarization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Impact" panose="020B0806030902050204" pitchFamily="34" charset="0"/>
                        </a:rPr>
                        <a:t>???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441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Interleave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LinLog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Dual</a:t>
                      </a:r>
                      <a:br>
                        <a:rPr lang="de-DE" sz="2400" b="0" kern="120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</a:br>
                      <a:r>
                        <a:rPr lang="de-DE" sz="2400" b="0" kern="1200" baseline="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Conversion</a:t>
                      </a:r>
                      <a:r>
                        <a:rPr lang="de-DE" sz="2400" b="0" kern="1200" baseline="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 </a:t>
                      </a:r>
                      <a:r>
                        <a:rPr lang="de-DE" sz="2400" b="0" kern="1200" baseline="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Gain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441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Dual </a:t>
                      </a:r>
                      <a:r>
                        <a:rPr lang="de-DE" sz="2400" b="0" kern="120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Exposure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  <a:latin typeface="Impact" panose="020B0806030902050204" pitchFamily="34" charset="0"/>
                          <a:ea typeface="+mn-ea"/>
                          <a:cs typeface="+mn-cs"/>
                        </a:rPr>
                        <a:t>Real Log</a:t>
                      </a:r>
                      <a:endParaRPr kumimoji="0" lang="de-DE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Impact" panose="020B080603090205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Dual</a:t>
                      </a:r>
                      <a:r>
                        <a:rPr lang="de-DE" sz="2400" b="0" kern="1200" baseline="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/>
                      </a:r>
                      <a:br>
                        <a:rPr lang="de-DE" sz="2400" b="0" kern="1200" baseline="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</a:br>
                      <a:r>
                        <a:rPr lang="de-DE" sz="2400" b="0" kern="1200" baseline="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Storage </a:t>
                      </a:r>
                      <a:r>
                        <a:rPr lang="de-DE" sz="2400" b="0" kern="1200" baseline="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Node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Impact" panose="020B080603090205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441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Piecewise</a:t>
                      </a:r>
                      <a:r>
                        <a:rPr lang="de-DE" sz="2400" b="0" kern="120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 linear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Solar</a:t>
                      </a:r>
                      <a:r>
                        <a:rPr lang="de-DE" sz="2400" b="0" kern="1200" baseline="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 </a:t>
                      </a:r>
                      <a:r>
                        <a:rPr lang="de-DE" sz="2400" b="0" kern="1200" baseline="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Cell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5673144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1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Split and Dual in combination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289497" y="771550"/>
            <a:ext cx="4066479" cy="4093344"/>
          </a:xfrm>
        </p:spPr>
        <p:txBody>
          <a:bodyPr/>
          <a:lstStyle/>
          <a:p>
            <a:pPr algn="ctr"/>
            <a:r>
              <a:rPr lang="en-US" dirty="0" smtClean="0"/>
              <a:t>Split Photodiode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Large – LPD | Small – SPD</a:t>
            </a:r>
          </a:p>
        </p:txBody>
      </p:sp>
      <p:sp>
        <p:nvSpPr>
          <p:cNvPr id="28" name="Textplatzhalter 2"/>
          <p:cNvSpPr txBox="1">
            <a:spLocks/>
          </p:cNvSpPr>
          <p:nvPr/>
        </p:nvSpPr>
        <p:spPr>
          <a:xfrm>
            <a:off x="4860032" y="771550"/>
            <a:ext cx="4066479" cy="409334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66700" marR="0" lvl="0" indent="-2667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b="1" smtClean="0"/>
              <a:t>Dual </a:t>
            </a:r>
            <a: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conversion gain</a:t>
            </a:r>
          </a:p>
          <a:p>
            <a:pPr marL="266700" marR="0" lvl="0" indent="-2667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b="1" smtClean="0"/>
          </a:p>
          <a:p>
            <a:pPr marL="266700" marR="0" lvl="0" indent="-2667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High – HCG</a:t>
            </a:r>
          </a:p>
          <a:p>
            <a:pPr marL="266700" marR="0" lvl="0" indent="-2667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b="1" smtClean="0"/>
              <a:t>Low- LCG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" name="Rechteck 26"/>
          <p:cNvSpPr/>
          <p:nvPr/>
        </p:nvSpPr>
        <p:spPr>
          <a:xfrm>
            <a:off x="1187624" y="2211710"/>
            <a:ext cx="2232248" cy="259228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5" name="Gerade Verbindung mit Pfeil 4"/>
          <p:cNvCxnSpPr/>
          <p:nvPr/>
        </p:nvCxnSpPr>
        <p:spPr>
          <a:xfrm>
            <a:off x="1646568" y="2454801"/>
            <a:ext cx="0" cy="691277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e 8"/>
          <p:cNvSpPr/>
          <p:nvPr/>
        </p:nvSpPr>
        <p:spPr>
          <a:xfrm>
            <a:off x="1531926" y="4364257"/>
            <a:ext cx="936104" cy="2592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hteck 9"/>
          <p:cNvSpPr/>
          <p:nvPr/>
        </p:nvSpPr>
        <p:spPr>
          <a:xfrm>
            <a:off x="1531926" y="3470290"/>
            <a:ext cx="936104" cy="102358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llipse 10"/>
          <p:cNvSpPr/>
          <p:nvPr/>
        </p:nvSpPr>
        <p:spPr>
          <a:xfrm>
            <a:off x="1531926" y="3340676"/>
            <a:ext cx="936104" cy="25922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rgbClr val="A2A2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Gerader Verbinder 10"/>
          <p:cNvCxnSpPr/>
          <p:nvPr/>
        </p:nvCxnSpPr>
        <p:spPr>
          <a:xfrm>
            <a:off x="2468030" y="3474808"/>
            <a:ext cx="0" cy="1019063"/>
          </a:xfrm>
          <a:prstGeom prst="line">
            <a:avLst/>
          </a:prstGeom>
          <a:ln w="28575">
            <a:solidFill>
              <a:srgbClr val="A2A2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3"/>
          <p:cNvCxnSpPr/>
          <p:nvPr/>
        </p:nvCxnSpPr>
        <p:spPr>
          <a:xfrm>
            <a:off x="1531926" y="3474808"/>
            <a:ext cx="0" cy="1019063"/>
          </a:xfrm>
          <a:prstGeom prst="line">
            <a:avLst/>
          </a:prstGeom>
          <a:ln w="28575">
            <a:solidFill>
              <a:srgbClr val="A2A2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/>
          <p:cNvSpPr/>
          <p:nvPr/>
        </p:nvSpPr>
        <p:spPr>
          <a:xfrm>
            <a:off x="1533304" y="4358574"/>
            <a:ext cx="936104" cy="259229"/>
          </a:xfrm>
          <a:prstGeom prst="ellipse">
            <a:avLst/>
          </a:prstGeom>
          <a:solidFill>
            <a:srgbClr val="92D050"/>
          </a:solidFill>
          <a:ln>
            <a:solidFill>
              <a:srgbClr val="A2A2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Ellipse 20"/>
          <p:cNvSpPr/>
          <p:nvPr/>
        </p:nvSpPr>
        <p:spPr>
          <a:xfrm>
            <a:off x="2555776" y="4448571"/>
            <a:ext cx="503315" cy="1369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hteck 21"/>
          <p:cNvSpPr/>
          <p:nvPr/>
        </p:nvSpPr>
        <p:spPr>
          <a:xfrm>
            <a:off x="2555776" y="3976126"/>
            <a:ext cx="503315" cy="54094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Ellipse 22"/>
          <p:cNvSpPr/>
          <p:nvPr/>
        </p:nvSpPr>
        <p:spPr>
          <a:xfrm>
            <a:off x="2555776" y="3907627"/>
            <a:ext cx="503315" cy="13699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rgbClr val="A2A2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Gerader Verbinder 10"/>
          <p:cNvCxnSpPr/>
          <p:nvPr/>
        </p:nvCxnSpPr>
        <p:spPr>
          <a:xfrm>
            <a:off x="3059091" y="3978514"/>
            <a:ext cx="0" cy="538557"/>
          </a:xfrm>
          <a:prstGeom prst="line">
            <a:avLst/>
          </a:prstGeom>
          <a:ln w="28575">
            <a:solidFill>
              <a:srgbClr val="A2A2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13"/>
          <p:cNvCxnSpPr/>
          <p:nvPr/>
        </p:nvCxnSpPr>
        <p:spPr>
          <a:xfrm>
            <a:off x="2555776" y="3978514"/>
            <a:ext cx="0" cy="538557"/>
          </a:xfrm>
          <a:prstGeom prst="line">
            <a:avLst/>
          </a:prstGeom>
          <a:ln w="28575">
            <a:solidFill>
              <a:srgbClr val="A2A2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llipse 25"/>
          <p:cNvSpPr/>
          <p:nvPr/>
        </p:nvSpPr>
        <p:spPr>
          <a:xfrm>
            <a:off x="2556517" y="4445568"/>
            <a:ext cx="503315" cy="136998"/>
          </a:xfrm>
          <a:prstGeom prst="ellipse">
            <a:avLst/>
          </a:prstGeom>
          <a:solidFill>
            <a:srgbClr val="92D050"/>
          </a:solidFill>
          <a:ln>
            <a:solidFill>
              <a:srgbClr val="A2A2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Gerade Verbindung mit Pfeil 36"/>
          <p:cNvCxnSpPr/>
          <p:nvPr/>
        </p:nvCxnSpPr>
        <p:spPr>
          <a:xfrm>
            <a:off x="1862592" y="2454801"/>
            <a:ext cx="0" cy="691277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mit Pfeil 37"/>
          <p:cNvCxnSpPr/>
          <p:nvPr/>
        </p:nvCxnSpPr>
        <p:spPr>
          <a:xfrm>
            <a:off x="2078616" y="2454801"/>
            <a:ext cx="0" cy="691277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mit Pfeil 38"/>
          <p:cNvCxnSpPr/>
          <p:nvPr/>
        </p:nvCxnSpPr>
        <p:spPr>
          <a:xfrm>
            <a:off x="2294640" y="2454801"/>
            <a:ext cx="0" cy="691277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mit Pfeil 39"/>
          <p:cNvCxnSpPr/>
          <p:nvPr/>
        </p:nvCxnSpPr>
        <p:spPr>
          <a:xfrm>
            <a:off x="2510664" y="2454801"/>
            <a:ext cx="0" cy="691277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mit Pfeil 40"/>
          <p:cNvCxnSpPr/>
          <p:nvPr/>
        </p:nvCxnSpPr>
        <p:spPr>
          <a:xfrm>
            <a:off x="2726688" y="2454801"/>
            <a:ext cx="0" cy="691277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mit Pfeil 41"/>
          <p:cNvCxnSpPr/>
          <p:nvPr/>
        </p:nvCxnSpPr>
        <p:spPr>
          <a:xfrm>
            <a:off x="2942712" y="2454801"/>
            <a:ext cx="0" cy="691277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chteck 85"/>
          <p:cNvSpPr/>
          <p:nvPr/>
        </p:nvSpPr>
        <p:spPr>
          <a:xfrm>
            <a:off x="5148064" y="2211710"/>
            <a:ext cx="3600400" cy="259228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8" name="Rechteck 67"/>
          <p:cNvSpPr/>
          <p:nvPr/>
        </p:nvSpPr>
        <p:spPr>
          <a:xfrm>
            <a:off x="6453031" y="2607754"/>
            <a:ext cx="936104" cy="85298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hteck 68"/>
          <p:cNvSpPr/>
          <p:nvPr/>
        </p:nvSpPr>
        <p:spPr>
          <a:xfrm>
            <a:off x="6444208" y="3136702"/>
            <a:ext cx="944926" cy="32403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Ellipse 69"/>
          <p:cNvSpPr/>
          <p:nvPr/>
        </p:nvSpPr>
        <p:spPr>
          <a:xfrm>
            <a:off x="6453031" y="3352726"/>
            <a:ext cx="936104" cy="216024"/>
          </a:xfrm>
          <a:prstGeom prst="ellipse">
            <a:avLst/>
          </a:prstGeom>
          <a:solidFill>
            <a:srgbClr val="92D05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1" name="Ellipse 70"/>
          <p:cNvSpPr/>
          <p:nvPr/>
        </p:nvSpPr>
        <p:spPr>
          <a:xfrm>
            <a:off x="6453031" y="2499742"/>
            <a:ext cx="936104" cy="21602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rgbClr val="A2A2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2" name="Gerader Verbinder 19"/>
          <p:cNvCxnSpPr/>
          <p:nvPr/>
        </p:nvCxnSpPr>
        <p:spPr>
          <a:xfrm>
            <a:off x="7389135" y="2611519"/>
            <a:ext cx="0" cy="849219"/>
          </a:xfrm>
          <a:prstGeom prst="line">
            <a:avLst/>
          </a:prstGeom>
          <a:ln w="28575">
            <a:solidFill>
              <a:srgbClr val="A2A2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Gerader Verbinder 20"/>
          <p:cNvCxnSpPr/>
          <p:nvPr/>
        </p:nvCxnSpPr>
        <p:spPr>
          <a:xfrm>
            <a:off x="6453031" y="2611519"/>
            <a:ext cx="0" cy="849219"/>
          </a:xfrm>
          <a:prstGeom prst="line">
            <a:avLst/>
          </a:prstGeom>
          <a:ln w="28575">
            <a:solidFill>
              <a:srgbClr val="A2A2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Ellipse 73"/>
          <p:cNvSpPr/>
          <p:nvPr/>
        </p:nvSpPr>
        <p:spPr>
          <a:xfrm>
            <a:off x="6453031" y="3046692"/>
            <a:ext cx="936104" cy="216024"/>
          </a:xfrm>
          <a:prstGeom prst="ellipse">
            <a:avLst/>
          </a:prstGeom>
          <a:solidFill>
            <a:srgbClr val="92D050"/>
          </a:solidFill>
          <a:ln>
            <a:solidFill>
              <a:srgbClr val="A2A2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5" name="Gerade Verbindung mit Pfeil 74"/>
          <p:cNvCxnSpPr/>
          <p:nvPr/>
        </p:nvCxnSpPr>
        <p:spPr>
          <a:xfrm flipH="1">
            <a:off x="6084168" y="3651870"/>
            <a:ext cx="360040" cy="504056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Gerade Verbindung mit Pfeil 76"/>
          <p:cNvCxnSpPr/>
          <p:nvPr/>
        </p:nvCxnSpPr>
        <p:spPr>
          <a:xfrm>
            <a:off x="7380312" y="3651870"/>
            <a:ext cx="351656" cy="495672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feld 79"/>
          <p:cNvSpPr txBox="1"/>
          <p:nvPr/>
        </p:nvSpPr>
        <p:spPr>
          <a:xfrm>
            <a:off x="5292080" y="4299942"/>
            <a:ext cx="1588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101100101001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81" name="Textfeld 80"/>
          <p:cNvSpPr txBox="1"/>
          <p:nvPr/>
        </p:nvSpPr>
        <p:spPr>
          <a:xfrm>
            <a:off x="7020272" y="4299942"/>
            <a:ext cx="1588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001011100100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82" name="Textfeld 81"/>
          <p:cNvSpPr txBox="1"/>
          <p:nvPr/>
        </p:nvSpPr>
        <p:spPr>
          <a:xfrm>
            <a:off x="5940152" y="3579862"/>
            <a:ext cx="401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x1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83" name="Textfeld 82"/>
          <p:cNvSpPr txBox="1"/>
          <p:nvPr/>
        </p:nvSpPr>
        <p:spPr>
          <a:xfrm>
            <a:off x="7524328" y="3579862"/>
            <a:ext cx="401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x4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84" name="Textfeld 83"/>
          <p:cNvSpPr txBox="1"/>
          <p:nvPr/>
        </p:nvSpPr>
        <p:spPr>
          <a:xfrm>
            <a:off x="6588224" y="3651870"/>
            <a:ext cx="791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p </a:t>
            </a:r>
            <a:r>
              <a:rPr lang="de-DE" dirty="0" err="1" smtClean="0">
                <a:solidFill>
                  <a:schemeClr val="bg1"/>
                </a:solidFill>
              </a:rPr>
              <a:t>to</a:t>
            </a:r>
            <a:r>
              <a:rPr lang="de-DE" dirty="0" smtClean="0">
                <a:solidFill>
                  <a:schemeClr val="bg1"/>
                </a:solidFill>
              </a:rPr>
              <a:t> e-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43" name="Pfeil nach rechts 42"/>
          <p:cNvSpPr/>
          <p:nvPr/>
        </p:nvSpPr>
        <p:spPr>
          <a:xfrm>
            <a:off x="8748464" y="4821975"/>
            <a:ext cx="216024" cy="198047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 w="76200" cap="rnd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44" name="Textplatzhalter 2"/>
          <p:cNvSpPr txBox="1">
            <a:spLocks/>
          </p:cNvSpPr>
          <p:nvPr/>
        </p:nvSpPr>
        <p:spPr>
          <a:xfrm>
            <a:off x="4887843" y="771550"/>
            <a:ext cx="4066479" cy="4248472"/>
          </a:xfrm>
          <a:prstGeom prst="rect">
            <a:avLst/>
          </a:prstGeom>
        </p:spPr>
        <p:txBody>
          <a:bodyPr>
            <a:normAutofit/>
          </a:bodyPr>
          <a:lstStyle>
            <a:lvl1pPr marL="266700" indent="-2667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Dual Conversion Gain</a:t>
            </a:r>
          </a:p>
        </p:txBody>
      </p:sp>
    </p:spTree>
    <p:extLst>
      <p:ext uri="{BB962C8B-B14F-4D97-AF65-F5344CB8AC3E}">
        <p14:creationId xmlns="" xmlns:p14="http://schemas.microsoft.com/office/powerpoint/2010/main" val="23296339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59" y="1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feil nach rechts 3"/>
          <p:cNvSpPr/>
          <p:nvPr/>
        </p:nvSpPr>
        <p:spPr>
          <a:xfrm>
            <a:off x="8748464" y="4821975"/>
            <a:ext cx="216024" cy="198047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 w="76200" cap="rnd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204152950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23479"/>
            <a:ext cx="3052966" cy="244827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47768" y="1347615"/>
            <a:ext cx="3245047" cy="244827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87498" y="2715766"/>
            <a:ext cx="3321857" cy="2374348"/>
          </a:xfrm>
          <a:prstGeom prst="rect">
            <a:avLst/>
          </a:prstGeom>
        </p:spPr>
      </p:pic>
      <p:sp>
        <p:nvSpPr>
          <p:cNvPr id="7" name="Pfeil nach rechts 6"/>
          <p:cNvSpPr/>
          <p:nvPr/>
        </p:nvSpPr>
        <p:spPr>
          <a:xfrm>
            <a:off x="8748464" y="4821975"/>
            <a:ext cx="216024" cy="198047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 w="76200" cap="rnd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8173149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51471"/>
            <a:ext cx="3372375" cy="2736304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83768" y="1419623"/>
            <a:ext cx="3771755" cy="255915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44838" y="2583604"/>
            <a:ext cx="3866667" cy="255238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206928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401250445"/>
              </p:ext>
            </p:extLst>
          </p:nvPr>
        </p:nvGraphicFramePr>
        <p:xfrm>
          <a:off x="107504" y="843558"/>
          <a:ext cx="8928992" cy="417646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232248"/>
                <a:gridCol w="2232248"/>
                <a:gridCol w="2232248"/>
                <a:gridCol w="2232248"/>
              </a:tblGrid>
              <a:tr h="10441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Sequence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Antiblooming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Polarization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smtClean="0">
                          <a:solidFill>
                            <a:schemeClr val="bg1"/>
                          </a:solidFill>
                          <a:effectLst/>
                          <a:latin typeface="Impact" panose="020B0806030902050204" pitchFamily="34" charset="0"/>
                        </a:rPr>
                        <a:t>Sony</a:t>
                      </a:r>
                      <a:br>
                        <a:rPr lang="de-DE" sz="2400" b="0" kern="1200" dirty="0" smtClean="0">
                          <a:solidFill>
                            <a:schemeClr val="bg1"/>
                          </a:solidFill>
                          <a:effectLst/>
                          <a:latin typeface="Impact" panose="020B0806030902050204" pitchFamily="34" charset="0"/>
                        </a:rPr>
                      </a:br>
                      <a:r>
                        <a:rPr lang="de-DE" sz="2400" b="0" kern="1200" dirty="0" smtClean="0">
                          <a:solidFill>
                            <a:schemeClr val="bg1"/>
                          </a:solidFill>
                          <a:effectLst/>
                          <a:latin typeface="Impact" panose="020B0806030902050204" pitchFamily="34" charset="0"/>
                        </a:rPr>
                        <a:t>IMX390</a:t>
                      </a:r>
                      <a:endParaRPr lang="de-DE" sz="2400" b="0" dirty="0" smtClean="0">
                        <a:solidFill>
                          <a:schemeClr val="bg1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441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Interleave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LinLog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Dual</a:t>
                      </a:r>
                      <a:br>
                        <a:rPr lang="de-DE" sz="2400" b="0" kern="120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</a:br>
                      <a:r>
                        <a:rPr lang="de-DE" sz="2400" b="0" kern="1200" baseline="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Conversion</a:t>
                      </a:r>
                      <a:r>
                        <a:rPr lang="de-DE" sz="2400" b="0" kern="1200" baseline="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 </a:t>
                      </a:r>
                      <a:r>
                        <a:rPr lang="de-DE" sz="2400" b="0" kern="1200" baseline="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Gain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441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Dual </a:t>
                      </a:r>
                      <a:r>
                        <a:rPr lang="de-DE" sz="2400" b="0" kern="120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Exposure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  <a:latin typeface="Impact" panose="020B0806030902050204" pitchFamily="34" charset="0"/>
                          <a:ea typeface="+mn-ea"/>
                          <a:cs typeface="+mn-cs"/>
                        </a:rPr>
                        <a:t>Real Log</a:t>
                      </a:r>
                      <a:endParaRPr kumimoji="0" lang="de-DE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Impact" panose="020B080603090205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Dual</a:t>
                      </a:r>
                      <a:r>
                        <a:rPr lang="de-DE" sz="2400" b="0" kern="1200" baseline="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/>
                      </a:r>
                      <a:br>
                        <a:rPr lang="de-DE" sz="2400" b="0" kern="1200" baseline="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</a:br>
                      <a:r>
                        <a:rPr lang="de-DE" sz="2400" b="0" kern="1200" baseline="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Storage </a:t>
                      </a:r>
                      <a:r>
                        <a:rPr lang="de-DE" sz="2400" b="0" kern="1200" baseline="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Node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Impact" panose="020B080603090205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441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Piecewise</a:t>
                      </a:r>
                      <a:r>
                        <a:rPr lang="de-DE" sz="2400" b="0" kern="120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 linear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Solar</a:t>
                      </a:r>
                      <a:r>
                        <a:rPr lang="de-DE" sz="2400" b="0" kern="1200" baseline="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 </a:t>
                      </a:r>
                      <a:r>
                        <a:rPr lang="de-DE" sz="2400" b="0" kern="1200" baseline="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Cell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8792546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/>
        </p:nvSpPr>
        <p:spPr>
          <a:xfrm>
            <a:off x="251520" y="555526"/>
            <a:ext cx="8712968" cy="42484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sp>
        <p:nvSpPr>
          <p:cNvPr id="14" name="Pfeil nach rechts 13"/>
          <p:cNvSpPr/>
          <p:nvPr/>
        </p:nvSpPr>
        <p:spPr>
          <a:xfrm>
            <a:off x="8748464" y="4821975"/>
            <a:ext cx="216024" cy="198047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 w="76200" cap="rnd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Polarized pixels | Sony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217489" y="555526"/>
            <a:ext cx="8709025" cy="4093344"/>
          </a:xfrm>
        </p:spPr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5" name="Picture 7" descr="A circuit board&#10;&#10;Description generated with high confidence">
            <a:extLst>
              <a:ext uri="{FF2B5EF4-FFF2-40B4-BE49-F238E27FC236}">
                <a16:creationId xmlns:a16="http://schemas.microsoft.com/office/drawing/2014/main" xmlns="" id="{F04BF741-3FAA-411D-A97E-E36581A0E56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664" y="1059582"/>
            <a:ext cx="2302228" cy="927255"/>
          </a:xfrm>
          <a:prstGeom prst="rect">
            <a:avLst/>
          </a:prstGeom>
        </p:spPr>
      </p:pic>
      <p:pic>
        <p:nvPicPr>
          <p:cNvPr id="6" name="Picture 13" descr="A close up of a piece of paper&#10;&#10;Description generated with high confidence">
            <a:extLst>
              <a:ext uri="{FF2B5EF4-FFF2-40B4-BE49-F238E27FC236}">
                <a16:creationId xmlns:a16="http://schemas.microsoft.com/office/drawing/2014/main" xmlns="" id="{E85D3ACE-FF14-49ED-B6F9-E237B7C1590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325" y="3225542"/>
            <a:ext cx="3268225" cy="1542765"/>
          </a:xfrm>
          <a:prstGeom prst="rect">
            <a:avLst/>
          </a:prstGeom>
        </p:spPr>
      </p:pic>
      <p:pic>
        <p:nvPicPr>
          <p:cNvPr id="7" name="Picture 11" descr="A picture containing building&#10;&#10;Description generated with high confidence">
            <a:extLst>
              <a:ext uri="{FF2B5EF4-FFF2-40B4-BE49-F238E27FC236}">
                <a16:creationId xmlns:a16="http://schemas.microsoft.com/office/drawing/2014/main" xmlns="" id="{36491F5A-4647-42C8-B9E6-27EF7FAD059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325" y="2733555"/>
            <a:ext cx="3268225" cy="1542765"/>
          </a:xfrm>
          <a:prstGeom prst="rect">
            <a:avLst/>
          </a:prstGeom>
        </p:spPr>
      </p:pic>
      <p:pic>
        <p:nvPicPr>
          <p:cNvPr id="8" name="Picture 15" descr="A close up of a logo&#10;&#10;Description generated with very high confidence">
            <a:extLst>
              <a:ext uri="{FF2B5EF4-FFF2-40B4-BE49-F238E27FC236}">
                <a16:creationId xmlns:a16="http://schemas.microsoft.com/office/drawing/2014/main" xmlns="" id="{A825A231-050E-4F50-B6F0-9C84D3C30C0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3206" y="1359412"/>
            <a:ext cx="2664296" cy="2374484"/>
          </a:xfrm>
          <a:prstGeom prst="rect">
            <a:avLst/>
          </a:prstGeom>
        </p:spPr>
      </p:pic>
      <p:pic>
        <p:nvPicPr>
          <p:cNvPr id="9" name="Picture 17">
            <a:extLst>
              <a:ext uri="{FF2B5EF4-FFF2-40B4-BE49-F238E27FC236}">
                <a16:creationId xmlns:a16="http://schemas.microsoft.com/office/drawing/2014/main" xmlns="" id="{D9166AB3-C5B1-4485-B237-6258E3378CD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4133" y="1514870"/>
            <a:ext cx="1336536" cy="805462"/>
          </a:xfrm>
          <a:prstGeom prst="rect">
            <a:avLst/>
          </a:prstGeom>
        </p:spPr>
      </p:pic>
      <p:pic>
        <p:nvPicPr>
          <p:cNvPr id="10" name="Picture 21" descr="A close up of a logo&#10;&#10;Description generated with very high confidence">
            <a:extLst>
              <a:ext uri="{FF2B5EF4-FFF2-40B4-BE49-F238E27FC236}">
                <a16:creationId xmlns:a16="http://schemas.microsoft.com/office/drawing/2014/main" xmlns="" id="{8D9EFFF4-EC1B-4ACB-8329-4177A54AECC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6284" y="2283718"/>
            <a:ext cx="2774720" cy="1992602"/>
          </a:xfrm>
          <a:prstGeom prst="rect">
            <a:avLst/>
          </a:prstGeom>
        </p:spPr>
      </p:pic>
      <p:pic>
        <p:nvPicPr>
          <p:cNvPr id="11" name="Picture 5" descr="A picture containing indoor, sitting, cake, table&#10;&#10;Description generated with high confidence">
            <a:extLst>
              <a:ext uri="{FF2B5EF4-FFF2-40B4-BE49-F238E27FC236}">
                <a16:creationId xmlns:a16="http://schemas.microsoft.com/office/drawing/2014/main" xmlns="" id="{DAF76AE9-D992-4EE7-93D2-ED9DCD589D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139702"/>
            <a:ext cx="3337822" cy="1575618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7611335" y="4866501"/>
            <a:ext cx="14982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© LUCID Vision Labs</a:t>
            </a:r>
            <a:endParaRPr lang="de-DE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743384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62089" y="51470"/>
            <a:ext cx="8229600" cy="2520280"/>
          </a:xfrm>
        </p:spPr>
        <p:txBody>
          <a:bodyPr/>
          <a:lstStyle/>
          <a:p>
            <a:r>
              <a:rPr lang="de-DE" dirty="0" smtClean="0"/>
              <a:t>Sony Semiconductor</a:t>
            </a:r>
            <a:br>
              <a:rPr lang="de-DE" dirty="0" smtClean="0"/>
            </a:br>
            <a:r>
              <a:rPr lang="de-DE" dirty="0" smtClean="0"/>
              <a:t>IMX390</a:t>
            </a:r>
            <a:endParaRPr lang="de-DE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2859050"/>
            <a:ext cx="4283968" cy="228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feil nach rechts 3"/>
          <p:cNvSpPr/>
          <p:nvPr/>
        </p:nvSpPr>
        <p:spPr>
          <a:xfrm>
            <a:off x="8748464" y="4821975"/>
            <a:ext cx="216024" cy="198047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 w="76200" cap="rnd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11479480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Sony Semiconductor IMX 390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ctr"/>
            <a:r>
              <a:rPr lang="de-DE" dirty="0" err="1" smtClean="0"/>
              <a:t>One</a:t>
            </a:r>
            <a:r>
              <a:rPr lang="de-DE" dirty="0" smtClean="0"/>
              <a:t> </a:t>
            </a:r>
            <a:r>
              <a:rPr lang="de-DE" dirty="0" err="1" smtClean="0"/>
              <a:t>capture</a:t>
            </a:r>
            <a:r>
              <a:rPr lang="de-DE" dirty="0" smtClean="0"/>
              <a:t> – </a:t>
            </a:r>
            <a:r>
              <a:rPr lang="de-DE" dirty="0" err="1" smtClean="0"/>
              <a:t>three</a:t>
            </a:r>
            <a:r>
              <a:rPr lang="de-DE" dirty="0" smtClean="0"/>
              <a:t> </a:t>
            </a:r>
            <a:r>
              <a:rPr lang="de-DE" dirty="0" err="1" smtClean="0"/>
              <a:t>interleave</a:t>
            </a:r>
            <a:r>
              <a:rPr lang="de-DE" dirty="0" smtClean="0"/>
              <a:t> </a:t>
            </a:r>
            <a:r>
              <a:rPr lang="de-DE" dirty="0" err="1" smtClean="0"/>
              <a:t>readouts</a:t>
            </a:r>
            <a:endParaRPr lang="de-DE" dirty="0"/>
          </a:p>
        </p:txBody>
      </p:sp>
      <p:sp>
        <p:nvSpPr>
          <p:cNvPr id="8" name="Pfeil nach rechts 7"/>
          <p:cNvSpPr/>
          <p:nvPr/>
        </p:nvSpPr>
        <p:spPr>
          <a:xfrm>
            <a:off x="1115616" y="4665361"/>
            <a:ext cx="6336704" cy="288032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Pfeil nach unten 8"/>
          <p:cNvSpPr/>
          <p:nvPr/>
        </p:nvSpPr>
        <p:spPr>
          <a:xfrm flipV="1">
            <a:off x="826235" y="2006798"/>
            <a:ext cx="327791" cy="266429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539552" y="1070694"/>
            <a:ext cx="8563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smtClean="0">
                <a:solidFill>
                  <a:schemeClr val="bg1"/>
                </a:solidFill>
              </a:rPr>
              <a:t>Image</a:t>
            </a:r>
          </a:p>
          <a:p>
            <a:pPr algn="ctr"/>
            <a:r>
              <a:rPr lang="de-DE" dirty="0" smtClean="0">
                <a:solidFill>
                  <a:schemeClr val="bg1"/>
                </a:solidFill>
              </a:rPr>
              <a:t>Output</a:t>
            </a:r>
          </a:p>
          <a:p>
            <a:pPr algn="ctr"/>
            <a:r>
              <a:rPr lang="de-DE" dirty="0" smtClean="0">
                <a:solidFill>
                  <a:schemeClr val="bg1"/>
                </a:solidFill>
              </a:rPr>
              <a:t>Level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7596336" y="4599086"/>
            <a:ext cx="1208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Luminance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3" name="Gerade Verbindung mit Pfeil 12"/>
          <p:cNvCxnSpPr/>
          <p:nvPr/>
        </p:nvCxnSpPr>
        <p:spPr>
          <a:xfrm flipV="1">
            <a:off x="1115616" y="3662982"/>
            <a:ext cx="1584176" cy="864096"/>
          </a:xfrm>
          <a:prstGeom prst="straightConnector1">
            <a:avLst/>
          </a:prstGeom>
          <a:ln w="7620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>
            <a:off x="1187624" y="3579862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Small PD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1187624" y="3867894"/>
            <a:ext cx="823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in HCG</a:t>
            </a:r>
            <a:endParaRPr lang="de-DE" dirty="0">
              <a:solidFill>
                <a:schemeClr val="bg1"/>
              </a:solidFill>
            </a:endParaRPr>
          </a:p>
        </p:txBody>
      </p:sp>
      <p:cxnSp>
        <p:nvCxnSpPr>
          <p:cNvPr id="19" name="Gerade Verbindung mit Pfeil 18"/>
          <p:cNvCxnSpPr/>
          <p:nvPr/>
        </p:nvCxnSpPr>
        <p:spPr>
          <a:xfrm flipV="1">
            <a:off x="1115616" y="3291830"/>
            <a:ext cx="3528392" cy="1296144"/>
          </a:xfrm>
          <a:prstGeom prst="straightConnector1">
            <a:avLst/>
          </a:prstGeom>
          <a:ln w="76200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/>
          <p:nvPr/>
        </p:nvCxnSpPr>
        <p:spPr>
          <a:xfrm flipV="1">
            <a:off x="1115616" y="3723878"/>
            <a:ext cx="6192688" cy="936104"/>
          </a:xfrm>
          <a:prstGeom prst="straightConnector1">
            <a:avLst/>
          </a:prstGeom>
          <a:ln w="7620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feld 29"/>
          <p:cNvSpPr txBox="1"/>
          <p:nvPr/>
        </p:nvSpPr>
        <p:spPr>
          <a:xfrm>
            <a:off x="4572000" y="3003798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Small PD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4644008" y="3291830"/>
            <a:ext cx="774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in LCG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7308304" y="3507854"/>
            <a:ext cx="1006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Large PD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7" name="Pfeil nach rechts 16"/>
          <p:cNvSpPr/>
          <p:nvPr/>
        </p:nvSpPr>
        <p:spPr>
          <a:xfrm>
            <a:off x="8748464" y="4821975"/>
            <a:ext cx="216024" cy="198047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 w="76200" cap="rnd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29324809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Sony Semiconductor IMX 390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ctr"/>
            <a:r>
              <a:rPr lang="de-DE" dirty="0" err="1" smtClean="0"/>
              <a:t>Composing</a:t>
            </a:r>
            <a:r>
              <a:rPr lang="de-DE" dirty="0" smtClean="0"/>
              <a:t>…</a:t>
            </a:r>
            <a:endParaRPr lang="de-DE" dirty="0"/>
          </a:p>
        </p:txBody>
      </p:sp>
      <p:sp>
        <p:nvSpPr>
          <p:cNvPr id="8" name="Pfeil nach rechts 7"/>
          <p:cNvSpPr/>
          <p:nvPr/>
        </p:nvSpPr>
        <p:spPr>
          <a:xfrm>
            <a:off x="1115616" y="4665361"/>
            <a:ext cx="6336704" cy="288032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Pfeil nach unten 8"/>
          <p:cNvSpPr/>
          <p:nvPr/>
        </p:nvSpPr>
        <p:spPr>
          <a:xfrm flipV="1">
            <a:off x="826235" y="2006798"/>
            <a:ext cx="327791" cy="266429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539552" y="1070694"/>
            <a:ext cx="8563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smtClean="0">
                <a:solidFill>
                  <a:schemeClr val="bg1"/>
                </a:solidFill>
              </a:rPr>
              <a:t>Image</a:t>
            </a:r>
          </a:p>
          <a:p>
            <a:pPr algn="ctr"/>
            <a:r>
              <a:rPr lang="de-DE" dirty="0" smtClean="0">
                <a:solidFill>
                  <a:schemeClr val="bg1"/>
                </a:solidFill>
              </a:rPr>
              <a:t>Output</a:t>
            </a:r>
          </a:p>
          <a:p>
            <a:pPr algn="ctr"/>
            <a:r>
              <a:rPr lang="de-DE" dirty="0" smtClean="0">
                <a:solidFill>
                  <a:schemeClr val="bg1"/>
                </a:solidFill>
              </a:rPr>
              <a:t>Level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7596336" y="4599086"/>
            <a:ext cx="1208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Luminance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3" name="Gerade Verbindung mit Pfeil 12"/>
          <p:cNvCxnSpPr/>
          <p:nvPr/>
        </p:nvCxnSpPr>
        <p:spPr>
          <a:xfrm flipV="1">
            <a:off x="1115616" y="3662982"/>
            <a:ext cx="1584176" cy="864096"/>
          </a:xfrm>
          <a:prstGeom prst="straightConnector1">
            <a:avLst/>
          </a:prstGeom>
          <a:ln w="7620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>
            <a:off x="1187624" y="3579862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Small PD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1187624" y="3867894"/>
            <a:ext cx="823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in HCG</a:t>
            </a:r>
            <a:endParaRPr lang="de-DE" dirty="0">
              <a:solidFill>
                <a:schemeClr val="bg1"/>
              </a:solidFill>
            </a:endParaRPr>
          </a:p>
        </p:txBody>
      </p:sp>
      <p:cxnSp>
        <p:nvCxnSpPr>
          <p:cNvPr id="17" name="Gerade Verbindung mit Pfeil 16"/>
          <p:cNvCxnSpPr/>
          <p:nvPr/>
        </p:nvCxnSpPr>
        <p:spPr>
          <a:xfrm flipV="1">
            <a:off x="2699792" y="2654870"/>
            <a:ext cx="1872208" cy="1008112"/>
          </a:xfrm>
          <a:prstGeom prst="straightConnector1">
            <a:avLst/>
          </a:prstGeom>
          <a:ln w="76200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/>
          <p:nvPr/>
        </p:nvCxnSpPr>
        <p:spPr>
          <a:xfrm flipV="1">
            <a:off x="4572000" y="1131590"/>
            <a:ext cx="2736304" cy="1523280"/>
          </a:xfrm>
          <a:prstGeom prst="straightConnector1">
            <a:avLst/>
          </a:prstGeom>
          <a:ln w="7620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/>
          <p:nvPr/>
        </p:nvCxnSpPr>
        <p:spPr>
          <a:xfrm flipV="1">
            <a:off x="1115616" y="3291830"/>
            <a:ext cx="3528392" cy="1296144"/>
          </a:xfrm>
          <a:prstGeom prst="straightConnector1">
            <a:avLst/>
          </a:prstGeom>
          <a:ln w="76200">
            <a:solidFill>
              <a:srgbClr val="568424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/>
          <p:nvPr/>
        </p:nvCxnSpPr>
        <p:spPr>
          <a:xfrm flipV="1">
            <a:off x="1115616" y="3723878"/>
            <a:ext cx="6192688" cy="936104"/>
          </a:xfrm>
          <a:prstGeom prst="straightConnector1">
            <a:avLst/>
          </a:prstGeom>
          <a:ln w="76200">
            <a:solidFill>
              <a:srgbClr val="8A69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feld 28"/>
          <p:cNvSpPr txBox="1"/>
          <p:nvPr/>
        </p:nvSpPr>
        <p:spPr>
          <a:xfrm>
            <a:off x="3203848" y="2826728"/>
            <a:ext cx="551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SPD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4759672" y="3341362"/>
            <a:ext cx="774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in LCG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7526055" y="2361626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x </a:t>
            </a:r>
            <a:r>
              <a:rPr lang="de-DE" dirty="0" err="1" smtClean="0">
                <a:solidFill>
                  <a:schemeClr val="bg1"/>
                </a:solidFill>
              </a:rPr>
              <a:t>Gain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4" name="Textfeld 33"/>
          <p:cNvSpPr txBox="1"/>
          <p:nvPr/>
        </p:nvSpPr>
        <p:spPr>
          <a:xfrm>
            <a:off x="7309666" y="3507854"/>
            <a:ext cx="1006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Large PD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5292080" y="1635646"/>
            <a:ext cx="551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LPD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4788024" y="2780290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x </a:t>
            </a:r>
            <a:r>
              <a:rPr lang="de-DE" dirty="0" err="1" smtClean="0">
                <a:solidFill>
                  <a:schemeClr val="bg1"/>
                </a:solidFill>
              </a:rPr>
              <a:t>Gain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2" name="Ellipse 1"/>
          <p:cNvSpPr/>
          <p:nvPr/>
        </p:nvSpPr>
        <p:spPr>
          <a:xfrm>
            <a:off x="2267744" y="3291830"/>
            <a:ext cx="792088" cy="803200"/>
          </a:xfrm>
          <a:prstGeom prst="ellipse">
            <a:avLst/>
          </a:prstGeom>
          <a:noFill/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Nach links gekrümmter Pfeil 2"/>
          <p:cNvSpPr/>
          <p:nvPr/>
        </p:nvSpPr>
        <p:spPr>
          <a:xfrm flipV="1">
            <a:off x="4616284" y="2730958"/>
            <a:ext cx="171740" cy="479572"/>
          </a:xfrm>
          <a:prstGeom prst="curvedLeftArrow">
            <a:avLst/>
          </a:prstGeom>
          <a:solidFill>
            <a:srgbClr val="9BBB59"/>
          </a:solidFill>
          <a:ln w="76200" cap="rnd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5" name="Nach links gekrümmter Pfeil 24"/>
          <p:cNvSpPr/>
          <p:nvPr/>
        </p:nvSpPr>
        <p:spPr>
          <a:xfrm flipV="1">
            <a:off x="7236296" y="1419622"/>
            <a:ext cx="360040" cy="2160240"/>
          </a:xfrm>
          <a:prstGeom prst="curvedLeftArrow">
            <a:avLst/>
          </a:prstGeom>
          <a:solidFill>
            <a:srgbClr val="FFC000"/>
          </a:solidFill>
          <a:ln w="76200" cap="rnd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4644008" y="3107164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Small PD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27" name="Pfeil nach rechts 26"/>
          <p:cNvSpPr/>
          <p:nvPr/>
        </p:nvSpPr>
        <p:spPr>
          <a:xfrm>
            <a:off x="8748464" y="4821975"/>
            <a:ext cx="216024" cy="198047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 w="76200" cap="rnd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2161086" y="2922498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Blending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28" name="Ellipse 27"/>
          <p:cNvSpPr/>
          <p:nvPr/>
        </p:nvSpPr>
        <p:spPr>
          <a:xfrm>
            <a:off x="4175956" y="2207201"/>
            <a:ext cx="792088" cy="803200"/>
          </a:xfrm>
          <a:prstGeom prst="ellipse">
            <a:avLst/>
          </a:prstGeom>
          <a:noFill/>
          <a:ln w="381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Textfeld 29"/>
          <p:cNvSpPr txBox="1"/>
          <p:nvPr/>
        </p:nvSpPr>
        <p:spPr>
          <a:xfrm>
            <a:off x="4069298" y="1837869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Blending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2696209" y="1837869"/>
            <a:ext cx="1059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SNR </a:t>
            </a:r>
            <a:r>
              <a:rPr lang="de-DE" dirty="0" err="1" smtClean="0">
                <a:solidFill>
                  <a:srgbClr val="FF0000"/>
                </a:solidFill>
              </a:rPr>
              <a:t>drop</a:t>
            </a:r>
            <a:endParaRPr lang="de-DE" dirty="0">
              <a:solidFill>
                <a:srgbClr val="FF0000"/>
              </a:solidFill>
            </a:endParaRPr>
          </a:p>
        </p:txBody>
      </p:sp>
      <p:cxnSp>
        <p:nvCxnSpPr>
          <p:cNvPr id="12" name="Gerade Verbindung mit Pfeil 11"/>
          <p:cNvCxnSpPr/>
          <p:nvPr/>
        </p:nvCxnSpPr>
        <p:spPr>
          <a:xfrm flipH="1">
            <a:off x="2879812" y="2361626"/>
            <a:ext cx="180020" cy="5608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mit Pfeil 36"/>
          <p:cNvCxnSpPr/>
          <p:nvPr/>
        </p:nvCxnSpPr>
        <p:spPr>
          <a:xfrm>
            <a:off x="3479725" y="2283718"/>
            <a:ext cx="516211" cy="2160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2744210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3" grpId="0"/>
      <p:bldP spid="35" grpId="0"/>
      <p:bldP spid="3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noProof="0" dirty="0" smtClean="0"/>
              <a:t>Sony Semiconductor</a:t>
            </a:r>
            <a:endParaRPr lang="en-US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800" smtClean="0"/>
              <a:t> </a:t>
            </a:r>
            <a:endParaRPr lang="en-US" sz="2800" dirty="0" smtClean="0"/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748646185"/>
              </p:ext>
            </p:extLst>
          </p:nvPr>
        </p:nvGraphicFramePr>
        <p:xfrm>
          <a:off x="251520" y="1106398"/>
          <a:ext cx="8640960" cy="36068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944216"/>
                <a:gridCol w="669674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Sony</a:t>
                      </a:r>
                      <a:endParaRPr lang="en-US" noProof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noProof="0" dirty="0" smtClean="0"/>
                        <a:t>IMX390CQV-W</a:t>
                      </a:r>
                      <a:endParaRPr lang="en-US" noProof="0" dirty="0" smtClean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noProof="0" dirty="0" smtClean="0"/>
                        <a:t>Sensor</a:t>
                      </a:r>
                      <a:endParaRPr lang="en-US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2.3 MP | 1920 x 1200 | 50 fps | Color | RS</a:t>
                      </a:r>
                      <a:endParaRPr lang="en-US" noProof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noProof="0" dirty="0" err="1" smtClean="0"/>
                        <a:t>Pixelarray</a:t>
                      </a:r>
                      <a:endParaRPr lang="en-US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noProof="0" dirty="0" smtClean="0"/>
                        <a:t>Dual PD | </a:t>
                      </a:r>
                      <a:r>
                        <a:rPr lang="en-US" baseline="0" noProof="0" dirty="0" smtClean="0"/>
                        <a:t>1:31? | 3.</a:t>
                      </a:r>
                      <a:r>
                        <a:rPr lang="en-US" noProof="0" dirty="0" smtClean="0"/>
                        <a:t>0µm | 1/2.7“ |</a:t>
                      </a:r>
                      <a:r>
                        <a:rPr lang="en-US" baseline="0" noProof="0" dirty="0" smtClean="0"/>
                        <a:t> 21° CRA</a:t>
                      </a:r>
                      <a:endParaRPr lang="en-US" noProof="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noProof="0" dirty="0" smtClean="0"/>
                        <a:t>Exposure / Images</a:t>
                      </a:r>
                      <a:endParaRPr lang="en-US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1 / 3</a:t>
                      </a:r>
                      <a:endParaRPr lang="en-US" noProof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noProof="0" dirty="0" smtClean="0"/>
                        <a:t>Conversion gain</a:t>
                      </a:r>
                      <a:endParaRPr lang="en-US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Dual</a:t>
                      </a:r>
                      <a:r>
                        <a:rPr lang="en-US" baseline="0" noProof="0" dirty="0" smtClean="0"/>
                        <a:t> for Small Pixel | 1:3.6</a:t>
                      </a:r>
                      <a:endParaRPr lang="en-US" noProof="0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noProof="0" dirty="0" smtClean="0"/>
                        <a:t>HDR</a:t>
                      </a:r>
                      <a:endParaRPr lang="en-US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110</a:t>
                      </a:r>
                      <a:r>
                        <a:rPr lang="en-US" baseline="0" noProof="0" dirty="0" smtClean="0"/>
                        <a:t> / 120 dB | </a:t>
                      </a:r>
                      <a:r>
                        <a:rPr lang="en-US" noProof="0" dirty="0" smtClean="0"/>
                        <a:t>On</a:t>
                      </a:r>
                      <a:r>
                        <a:rPr lang="en-US" baseline="0" noProof="0" dirty="0" smtClean="0"/>
                        <a:t> Board | 12 - 24 Bit | RAW | Combined | Compressed</a:t>
                      </a:r>
                      <a:endParaRPr lang="en-US" noProof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noProof="0" dirty="0" smtClean="0"/>
                        <a:t>Anti flicker</a:t>
                      </a:r>
                      <a:endParaRPr lang="en-US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Yes</a:t>
                      </a:r>
                      <a:endParaRPr lang="en-US" noProof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noProof="0" dirty="0" smtClean="0"/>
                        <a:t>Features</a:t>
                      </a:r>
                      <a:endParaRPr lang="en-US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LUT | BLC | DNR | Shading</a:t>
                      </a:r>
                      <a:r>
                        <a:rPr lang="en-US" baseline="0" noProof="0" dirty="0" smtClean="0"/>
                        <a:t> | DPC</a:t>
                      </a:r>
                      <a:endParaRPr lang="en-US" noProof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noProof="0" dirty="0" smtClean="0"/>
                        <a:t>Output</a:t>
                      </a:r>
                      <a:endParaRPr lang="en-US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noProof="0" dirty="0" smtClean="0"/>
                        <a:t>MIPI CSI-2 | 4-lane</a:t>
                      </a:r>
                      <a:endParaRPr lang="en-US" noProof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Pfeil nach rechts 4"/>
          <p:cNvSpPr/>
          <p:nvPr/>
        </p:nvSpPr>
        <p:spPr>
          <a:xfrm>
            <a:off x="8748464" y="4821975"/>
            <a:ext cx="216024" cy="198047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 w="76200" cap="rnd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11592537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Sony Semiconductor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smtClean="0"/>
              <a:t>IMX390</a:t>
            </a:r>
          </a:p>
          <a:p>
            <a:r>
              <a:rPr lang="de-DE" dirty="0" smtClean="0"/>
              <a:t>2 MP </a:t>
            </a:r>
            <a:r>
              <a:rPr lang="de-DE" dirty="0" err="1" smtClean="0"/>
              <a:t>class</a:t>
            </a:r>
            <a:endParaRPr lang="de-DE" dirty="0" smtClean="0"/>
          </a:p>
          <a:p>
            <a:r>
              <a:rPr lang="de-DE" dirty="0" smtClean="0"/>
              <a:t>3 </a:t>
            </a:r>
            <a:r>
              <a:rPr lang="de-DE" dirty="0" err="1" smtClean="0"/>
              <a:t>readouts</a:t>
            </a:r>
            <a:endParaRPr lang="de-DE" dirty="0" smtClean="0"/>
          </a:p>
          <a:p>
            <a:endParaRPr lang="de-DE" dirty="0" smtClean="0"/>
          </a:p>
          <a:p>
            <a:r>
              <a:rPr lang="de-DE" dirty="0" smtClean="0"/>
              <a:t>IMX490</a:t>
            </a:r>
          </a:p>
          <a:p>
            <a:r>
              <a:rPr lang="de-DE" dirty="0" smtClean="0"/>
              <a:t>5.4 MP | 3k x 2k </a:t>
            </a:r>
            <a:r>
              <a:rPr lang="de-DE" dirty="0" err="1" smtClean="0"/>
              <a:t>class</a:t>
            </a:r>
            <a:r>
              <a:rPr lang="de-DE" dirty="0" smtClean="0"/>
              <a:t> | 3µm | 10.3mm </a:t>
            </a:r>
            <a:r>
              <a:rPr lang="de-DE" dirty="0" err="1" smtClean="0"/>
              <a:t>diag</a:t>
            </a:r>
            <a:endParaRPr lang="de-DE" dirty="0" smtClean="0"/>
          </a:p>
          <a:p>
            <a:r>
              <a:rPr lang="de-DE" dirty="0" smtClean="0"/>
              <a:t>4 </a:t>
            </a:r>
            <a:r>
              <a:rPr lang="de-DE" dirty="0" err="1" smtClean="0"/>
              <a:t>readouts</a:t>
            </a:r>
            <a:r>
              <a:rPr lang="de-DE" dirty="0" smtClean="0"/>
              <a:t> (Dual Pixel, </a:t>
            </a:r>
            <a:r>
              <a:rPr lang="de-DE" dirty="0" err="1" smtClean="0"/>
              <a:t>twice</a:t>
            </a:r>
            <a:r>
              <a:rPr lang="de-DE" dirty="0" smtClean="0"/>
              <a:t> dual </a:t>
            </a:r>
            <a:r>
              <a:rPr lang="de-DE" dirty="0" err="1" smtClean="0"/>
              <a:t>conversion</a:t>
            </a:r>
            <a:r>
              <a:rPr lang="de-DE" dirty="0" smtClean="0"/>
              <a:t> </a:t>
            </a:r>
            <a:r>
              <a:rPr lang="de-DE" dirty="0" err="1" smtClean="0"/>
              <a:t>gain</a:t>
            </a:r>
            <a:r>
              <a:rPr lang="de-DE" dirty="0" smtClean="0"/>
              <a:t>)</a:t>
            </a:r>
          </a:p>
          <a:p>
            <a:endParaRPr lang="de-DE" dirty="0" smtClean="0"/>
          </a:p>
          <a:p>
            <a:r>
              <a:rPr lang="de-DE" dirty="0" smtClean="0"/>
              <a:t>Further </a:t>
            </a:r>
            <a:r>
              <a:rPr lang="de-DE" dirty="0" err="1" smtClean="0"/>
              <a:t>family</a:t>
            </a:r>
            <a:r>
              <a:rPr lang="de-DE" dirty="0" smtClean="0"/>
              <a:t> </a:t>
            </a:r>
            <a:r>
              <a:rPr lang="de-DE" dirty="0" err="1" smtClean="0"/>
              <a:t>extension</a:t>
            </a:r>
            <a:r>
              <a:rPr lang="de-DE" dirty="0"/>
              <a:t> </a:t>
            </a:r>
            <a:r>
              <a:rPr lang="de-DE" dirty="0" err="1"/>
              <a:t>planned</a:t>
            </a:r>
            <a:r>
              <a:rPr lang="de-DE" dirty="0"/>
              <a:t> 2020 / 2021</a:t>
            </a:r>
          </a:p>
          <a:p>
            <a:r>
              <a:rPr lang="de-DE" dirty="0" err="1" smtClean="0"/>
              <a:t>with</a:t>
            </a:r>
            <a:r>
              <a:rPr lang="de-DE" dirty="0" smtClean="0"/>
              <a:t> a 3 MP </a:t>
            </a:r>
            <a:r>
              <a:rPr lang="de-DE" dirty="0" err="1" smtClean="0"/>
              <a:t>and</a:t>
            </a:r>
            <a:r>
              <a:rPr lang="de-DE" dirty="0" smtClean="0"/>
              <a:t> a 2 MP </a:t>
            </a:r>
            <a:r>
              <a:rPr lang="de-DE" dirty="0" err="1" smtClean="0"/>
              <a:t>sensor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166" b="8335"/>
          <a:stretch/>
        </p:blipFill>
        <p:spPr>
          <a:xfrm>
            <a:off x="6516216" y="3723878"/>
            <a:ext cx="2486405" cy="122413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16216" y="205598"/>
            <a:ext cx="2495380" cy="63795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23623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2077336"/>
              </p:ext>
            </p:extLst>
          </p:nvPr>
        </p:nvGraphicFramePr>
        <p:xfrm>
          <a:off x="107504" y="843558"/>
          <a:ext cx="8928992" cy="417646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232248"/>
                <a:gridCol w="2232248"/>
                <a:gridCol w="2232248"/>
                <a:gridCol w="2232248"/>
              </a:tblGrid>
              <a:tr h="10441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Sequence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Antiblooming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Polarization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Sony</a:t>
                      </a:r>
                      <a:br>
                        <a:rPr lang="de-DE" sz="2400" b="0" kern="120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</a:br>
                      <a:r>
                        <a:rPr lang="de-DE" sz="2400" b="0" kern="120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IMX390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441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Interleave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LinLog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Dual</a:t>
                      </a:r>
                      <a:br>
                        <a:rPr lang="de-DE" sz="2400" b="0" kern="120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</a:br>
                      <a:r>
                        <a:rPr lang="de-DE" sz="2400" b="0" kern="1200" baseline="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Conversion</a:t>
                      </a:r>
                      <a:r>
                        <a:rPr lang="de-DE" sz="2400" b="0" kern="1200" baseline="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 </a:t>
                      </a:r>
                      <a:r>
                        <a:rPr lang="de-DE" sz="2400" b="0" kern="1200" baseline="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Gain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smtClean="0">
                          <a:solidFill>
                            <a:schemeClr val="bg1"/>
                          </a:solidFill>
                          <a:effectLst/>
                          <a:latin typeface="Impact" panose="020B0806030902050204" pitchFamily="34" charset="0"/>
                        </a:rPr>
                        <a:t>On </a:t>
                      </a:r>
                      <a:r>
                        <a:rPr lang="de-DE" sz="2400" b="0" kern="1200" dirty="0" err="1" smtClean="0">
                          <a:solidFill>
                            <a:schemeClr val="bg1"/>
                          </a:solidFill>
                          <a:effectLst/>
                          <a:latin typeface="Impact" panose="020B0806030902050204" pitchFamily="34" charset="0"/>
                        </a:rPr>
                        <a:t>Semi</a:t>
                      </a:r>
                      <a:r>
                        <a:rPr lang="de-DE" sz="2400" b="0" kern="1200" dirty="0" smtClean="0">
                          <a:solidFill>
                            <a:schemeClr val="bg1"/>
                          </a:solidFill>
                          <a:effectLst/>
                          <a:latin typeface="Impact" panose="020B0806030902050204" pitchFamily="34" charset="0"/>
                        </a:rPr>
                        <a:t/>
                      </a:r>
                      <a:br>
                        <a:rPr lang="de-DE" sz="2400" b="0" kern="1200" dirty="0" smtClean="0">
                          <a:solidFill>
                            <a:schemeClr val="bg1"/>
                          </a:solidFill>
                          <a:effectLst/>
                          <a:latin typeface="Impact" panose="020B0806030902050204" pitchFamily="34" charset="0"/>
                        </a:rPr>
                      </a:br>
                      <a:r>
                        <a:rPr lang="de-DE" sz="2400" b="0" kern="1200" dirty="0" smtClean="0">
                          <a:solidFill>
                            <a:schemeClr val="bg1"/>
                          </a:solidFill>
                          <a:effectLst/>
                          <a:latin typeface="Impact" panose="020B0806030902050204" pitchFamily="34" charset="0"/>
                        </a:rPr>
                        <a:t>AR0233</a:t>
                      </a:r>
                      <a:endParaRPr lang="de-DE" sz="2400" b="0" dirty="0" smtClean="0">
                        <a:solidFill>
                          <a:schemeClr val="bg1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441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Dual </a:t>
                      </a:r>
                      <a:r>
                        <a:rPr lang="de-DE" sz="2400" b="0" kern="120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Exposure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  <a:latin typeface="Impact" panose="020B0806030902050204" pitchFamily="34" charset="0"/>
                          <a:ea typeface="+mn-ea"/>
                          <a:cs typeface="+mn-cs"/>
                        </a:rPr>
                        <a:t>Real Log</a:t>
                      </a:r>
                      <a:endParaRPr kumimoji="0" lang="de-DE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Impact" panose="020B080603090205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Dual</a:t>
                      </a:r>
                      <a:r>
                        <a:rPr lang="de-DE" sz="2400" b="0" kern="1200" baseline="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/>
                      </a:r>
                      <a:br>
                        <a:rPr lang="de-DE" sz="2400" b="0" kern="1200" baseline="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</a:br>
                      <a:r>
                        <a:rPr lang="de-DE" sz="2400" b="0" kern="1200" baseline="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Storage </a:t>
                      </a:r>
                      <a:r>
                        <a:rPr lang="de-DE" sz="2400" b="0" kern="1200" baseline="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Node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Impact" panose="020B080603090205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441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Piecewise</a:t>
                      </a:r>
                      <a:r>
                        <a:rPr lang="de-DE" sz="2400" b="0" kern="120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 linear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Solar</a:t>
                      </a:r>
                      <a:r>
                        <a:rPr lang="de-DE" sz="2400" b="0" kern="1200" baseline="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 </a:t>
                      </a:r>
                      <a:r>
                        <a:rPr lang="de-DE" sz="2400" b="0" kern="1200" baseline="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Cell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9814533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67543" y="267494"/>
            <a:ext cx="8229600" cy="2441426"/>
          </a:xfrm>
        </p:spPr>
        <p:txBody>
          <a:bodyPr/>
          <a:lstStyle/>
          <a:p>
            <a:r>
              <a:rPr lang="de-DE" dirty="0" smtClean="0"/>
              <a:t>On Semiconductor</a:t>
            </a:r>
            <a:br>
              <a:rPr lang="de-DE" dirty="0" smtClean="0"/>
            </a:br>
            <a:r>
              <a:rPr lang="de-DE" dirty="0" smtClean="0"/>
              <a:t>AR0233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79912" y="123478"/>
            <a:ext cx="1580898" cy="513792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2493392"/>
            <a:ext cx="1931602" cy="2643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feil nach rechts 5"/>
          <p:cNvSpPr/>
          <p:nvPr/>
        </p:nvSpPr>
        <p:spPr>
          <a:xfrm>
            <a:off x="8748464" y="4821975"/>
            <a:ext cx="216024" cy="198047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 w="76200" cap="rnd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4420468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On Semiconductor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ctr"/>
            <a:r>
              <a:rPr lang="de-DE" dirty="0" smtClean="0"/>
              <a:t>Single PD </a:t>
            </a:r>
            <a:r>
              <a:rPr lang="de-DE" dirty="0" err="1" smtClean="0"/>
              <a:t>with</a:t>
            </a:r>
            <a:r>
              <a:rPr lang="de-DE" dirty="0" smtClean="0"/>
              <a:t> additional </a:t>
            </a:r>
            <a:r>
              <a:rPr lang="de-DE" dirty="0" err="1" smtClean="0"/>
              <a:t>local</a:t>
            </a:r>
            <a:r>
              <a:rPr lang="de-DE" dirty="0" smtClean="0"/>
              <a:t> </a:t>
            </a:r>
            <a:r>
              <a:rPr lang="de-DE" dirty="0" err="1" smtClean="0"/>
              <a:t>overflow</a:t>
            </a:r>
            <a:r>
              <a:rPr lang="de-DE" dirty="0" smtClean="0"/>
              <a:t> „Area“</a:t>
            </a:r>
          </a:p>
          <a:p>
            <a:pPr algn="ctr"/>
            <a:r>
              <a:rPr lang="de-DE" dirty="0" smtClean="0"/>
              <a:t>Dual CG | 4 </a:t>
            </a:r>
            <a:r>
              <a:rPr lang="de-DE" dirty="0" err="1" smtClean="0"/>
              <a:t>readouts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combine</a:t>
            </a:r>
            <a:endParaRPr lang="de-DE" dirty="0" smtClean="0"/>
          </a:p>
        </p:txBody>
      </p:sp>
      <p:sp>
        <p:nvSpPr>
          <p:cNvPr id="23" name="Ellipse 22"/>
          <p:cNvSpPr/>
          <p:nvPr/>
        </p:nvSpPr>
        <p:spPr>
          <a:xfrm>
            <a:off x="3995936" y="4373616"/>
            <a:ext cx="2732282" cy="201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4" name="Rechteck 23"/>
          <p:cNvSpPr/>
          <p:nvPr/>
        </p:nvSpPr>
        <p:spPr>
          <a:xfrm>
            <a:off x="3995936" y="3680374"/>
            <a:ext cx="2732282" cy="7937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5" name="Ellipse 24"/>
          <p:cNvSpPr/>
          <p:nvPr/>
        </p:nvSpPr>
        <p:spPr>
          <a:xfrm>
            <a:off x="3995936" y="3579862"/>
            <a:ext cx="2732282" cy="20102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rgbClr val="A2A2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5" name="Rechteck 34"/>
          <p:cNvSpPr/>
          <p:nvPr/>
        </p:nvSpPr>
        <p:spPr>
          <a:xfrm>
            <a:off x="2276513" y="3588748"/>
            <a:ext cx="936104" cy="8529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6" name="Rechteck 35"/>
          <p:cNvSpPr/>
          <p:nvPr/>
        </p:nvSpPr>
        <p:spPr>
          <a:xfrm>
            <a:off x="2267690" y="3588748"/>
            <a:ext cx="944926" cy="85298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7" name="Ellipse 36"/>
          <p:cNvSpPr/>
          <p:nvPr/>
        </p:nvSpPr>
        <p:spPr>
          <a:xfrm>
            <a:off x="2276513" y="4333720"/>
            <a:ext cx="936104" cy="216024"/>
          </a:xfrm>
          <a:prstGeom prst="ellipse">
            <a:avLst/>
          </a:prstGeom>
          <a:solidFill>
            <a:srgbClr val="92D05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8" name="Ellipse 37"/>
          <p:cNvSpPr/>
          <p:nvPr/>
        </p:nvSpPr>
        <p:spPr>
          <a:xfrm>
            <a:off x="2276513" y="3480736"/>
            <a:ext cx="936104" cy="216024"/>
          </a:xfrm>
          <a:prstGeom prst="ellipse">
            <a:avLst/>
          </a:prstGeom>
          <a:solidFill>
            <a:srgbClr val="92D050"/>
          </a:solidFill>
          <a:ln>
            <a:solidFill>
              <a:srgbClr val="A2A2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39" name="Gerader Verbinder 64"/>
          <p:cNvCxnSpPr/>
          <p:nvPr/>
        </p:nvCxnSpPr>
        <p:spPr>
          <a:xfrm>
            <a:off x="3212617" y="3592513"/>
            <a:ext cx="0" cy="849219"/>
          </a:xfrm>
          <a:prstGeom prst="line">
            <a:avLst/>
          </a:prstGeom>
          <a:ln w="28575">
            <a:solidFill>
              <a:srgbClr val="A2A2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r Verbinder 65"/>
          <p:cNvCxnSpPr/>
          <p:nvPr/>
        </p:nvCxnSpPr>
        <p:spPr>
          <a:xfrm>
            <a:off x="2276513" y="3592513"/>
            <a:ext cx="0" cy="849219"/>
          </a:xfrm>
          <a:prstGeom prst="line">
            <a:avLst/>
          </a:prstGeom>
          <a:ln w="28575">
            <a:solidFill>
              <a:srgbClr val="A2A2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Nach oben gekrümmter Pfeil 40"/>
          <p:cNvSpPr/>
          <p:nvPr/>
        </p:nvSpPr>
        <p:spPr>
          <a:xfrm flipV="1">
            <a:off x="2843808" y="3272187"/>
            <a:ext cx="1440160" cy="401363"/>
          </a:xfrm>
          <a:prstGeom prst="curvedUpArrow">
            <a:avLst>
              <a:gd name="adj1" fmla="val 25000"/>
              <a:gd name="adj2" fmla="val 55047"/>
              <a:gd name="adj3" fmla="val 3657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3" name="Rechteck 42"/>
          <p:cNvSpPr/>
          <p:nvPr/>
        </p:nvSpPr>
        <p:spPr>
          <a:xfrm>
            <a:off x="3995936" y="4155926"/>
            <a:ext cx="2736304" cy="28803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27" name="Gerader Verbinder 13"/>
          <p:cNvCxnSpPr/>
          <p:nvPr/>
        </p:nvCxnSpPr>
        <p:spPr>
          <a:xfrm>
            <a:off x="3995936" y="3683877"/>
            <a:ext cx="0" cy="790251"/>
          </a:xfrm>
          <a:prstGeom prst="line">
            <a:avLst/>
          </a:prstGeom>
          <a:ln w="28575">
            <a:solidFill>
              <a:srgbClr val="A2A2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10"/>
          <p:cNvCxnSpPr/>
          <p:nvPr/>
        </p:nvCxnSpPr>
        <p:spPr>
          <a:xfrm>
            <a:off x="6728218" y="3683877"/>
            <a:ext cx="0" cy="790251"/>
          </a:xfrm>
          <a:prstGeom prst="line">
            <a:avLst/>
          </a:prstGeom>
          <a:ln w="28575">
            <a:solidFill>
              <a:srgbClr val="A2A2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lipse 27"/>
          <p:cNvSpPr/>
          <p:nvPr/>
        </p:nvSpPr>
        <p:spPr>
          <a:xfrm>
            <a:off x="3999958" y="4369209"/>
            <a:ext cx="2732282" cy="201024"/>
          </a:xfrm>
          <a:prstGeom prst="ellipse">
            <a:avLst/>
          </a:prstGeom>
          <a:solidFill>
            <a:srgbClr val="92D050"/>
          </a:solidFill>
          <a:ln>
            <a:solidFill>
              <a:srgbClr val="A2A2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2" name="Ellipse 41"/>
          <p:cNvSpPr/>
          <p:nvPr/>
        </p:nvSpPr>
        <p:spPr>
          <a:xfrm>
            <a:off x="3995936" y="4083918"/>
            <a:ext cx="2732282" cy="201024"/>
          </a:xfrm>
          <a:prstGeom prst="ellipse">
            <a:avLst/>
          </a:prstGeom>
          <a:solidFill>
            <a:srgbClr val="92D050"/>
          </a:solidFill>
          <a:ln>
            <a:solidFill>
              <a:srgbClr val="A2A2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9" name="Rechteck 28"/>
          <p:cNvSpPr/>
          <p:nvPr/>
        </p:nvSpPr>
        <p:spPr>
          <a:xfrm>
            <a:off x="3275856" y="2931790"/>
            <a:ext cx="3456384" cy="14401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cxnSp>
        <p:nvCxnSpPr>
          <p:cNvPr id="46" name="Gerade Verbindung mit Pfeil 45"/>
          <p:cNvCxnSpPr/>
          <p:nvPr/>
        </p:nvCxnSpPr>
        <p:spPr>
          <a:xfrm>
            <a:off x="2488109" y="2240512"/>
            <a:ext cx="0" cy="1051317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mit Pfeil 46"/>
          <p:cNvCxnSpPr/>
          <p:nvPr/>
        </p:nvCxnSpPr>
        <p:spPr>
          <a:xfrm>
            <a:off x="2699792" y="2240512"/>
            <a:ext cx="4341" cy="1051317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mit Pfeil 47"/>
          <p:cNvCxnSpPr/>
          <p:nvPr/>
        </p:nvCxnSpPr>
        <p:spPr>
          <a:xfrm>
            <a:off x="2920157" y="2240512"/>
            <a:ext cx="0" cy="1051317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 Verbindung mit Pfeil 48"/>
          <p:cNvCxnSpPr/>
          <p:nvPr/>
        </p:nvCxnSpPr>
        <p:spPr>
          <a:xfrm>
            <a:off x="3136181" y="2240512"/>
            <a:ext cx="0" cy="1051317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mit Pfeil 49"/>
          <p:cNvCxnSpPr/>
          <p:nvPr/>
        </p:nvCxnSpPr>
        <p:spPr>
          <a:xfrm>
            <a:off x="3347864" y="2240512"/>
            <a:ext cx="0" cy="691277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 Verbindung mit Pfeil 50"/>
          <p:cNvCxnSpPr/>
          <p:nvPr/>
        </p:nvCxnSpPr>
        <p:spPr>
          <a:xfrm>
            <a:off x="3563888" y="2240512"/>
            <a:ext cx="0" cy="691277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 Verbindung mit Pfeil 51"/>
          <p:cNvCxnSpPr/>
          <p:nvPr/>
        </p:nvCxnSpPr>
        <p:spPr>
          <a:xfrm>
            <a:off x="3779912" y="2240512"/>
            <a:ext cx="0" cy="691277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Pfeil nach rechts 29"/>
          <p:cNvSpPr/>
          <p:nvPr/>
        </p:nvSpPr>
        <p:spPr>
          <a:xfrm>
            <a:off x="8748464" y="4821975"/>
            <a:ext cx="216024" cy="198047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 w="76200" cap="rnd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31" name="Rechteck 30"/>
          <p:cNvSpPr/>
          <p:nvPr/>
        </p:nvSpPr>
        <p:spPr>
          <a:xfrm>
            <a:off x="3560241" y="3564900"/>
            <a:ext cx="144016" cy="93610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599813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noProof="0" dirty="0" smtClean="0"/>
              <a:t>On Semiconductor</a:t>
            </a:r>
            <a:endParaRPr lang="en-US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lvl="0"/>
            <a:r>
              <a:rPr lang="en-US" dirty="0" smtClean="0"/>
              <a:t> </a:t>
            </a:r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765478723"/>
              </p:ext>
            </p:extLst>
          </p:nvPr>
        </p:nvGraphicFramePr>
        <p:xfrm>
          <a:off x="323528" y="1106398"/>
          <a:ext cx="8587796" cy="33375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63814"/>
                <a:gridCol w="6523982"/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 smtClean="0">
                          <a:solidFill>
                            <a:schemeClr val="bg1"/>
                          </a:solidFill>
                        </a:rPr>
                        <a:t>On Semiconductor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noProof="0" dirty="0" smtClean="0"/>
                        <a:t>AR0233</a:t>
                      </a:r>
                      <a:endParaRPr lang="en-US" noProof="0" dirty="0" smtClean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b="1" dirty="0" smtClean="0"/>
                        <a:t>Sensor</a:t>
                      </a:r>
                      <a:endParaRPr lang="de-D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2.65 MP | 2064 x 1288 | 45 </a:t>
                      </a:r>
                      <a:r>
                        <a:rPr lang="de-DE" dirty="0" err="1" smtClean="0"/>
                        <a:t>fps</a:t>
                      </a:r>
                      <a:r>
                        <a:rPr lang="de-DE" dirty="0" smtClean="0"/>
                        <a:t> | Color | RS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b="1" dirty="0" smtClean="0"/>
                        <a:t>Pixelarray</a:t>
                      </a:r>
                      <a:endParaRPr lang="de-D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smtClean="0"/>
                        <a:t>Single PD | 3.0µm |</a:t>
                      </a:r>
                      <a:r>
                        <a:rPr lang="de-DE" baseline="0" dirty="0" smtClean="0"/>
                        <a:t> 1/2.5“ | 17° CRA</a:t>
                      </a:r>
                      <a:endParaRPr lang="de-DE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b="1" dirty="0" err="1" smtClean="0"/>
                        <a:t>Exposures</a:t>
                      </a:r>
                      <a:r>
                        <a:rPr lang="de-DE" b="1" dirty="0" smtClean="0"/>
                        <a:t> / Images</a:t>
                      </a:r>
                      <a:endParaRPr lang="de-D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2 / 4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b="1" dirty="0" err="1" smtClean="0"/>
                        <a:t>Conversion</a:t>
                      </a:r>
                      <a:r>
                        <a:rPr lang="de-DE" b="1" dirty="0" smtClean="0"/>
                        <a:t> </a:t>
                      </a:r>
                      <a:r>
                        <a:rPr lang="de-DE" b="1" dirty="0" err="1" smtClean="0"/>
                        <a:t>gain</a:t>
                      </a:r>
                      <a:endParaRPr lang="de-D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Dual on PD | +Overflow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b="1" dirty="0" smtClean="0"/>
                        <a:t>HDR</a:t>
                      </a:r>
                      <a:endParaRPr lang="de-D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140 dB | On Board Processing | 24 Bit RAW | …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b="1" dirty="0" smtClean="0"/>
                        <a:t>Anti</a:t>
                      </a:r>
                      <a:r>
                        <a:rPr lang="de-DE" b="1" baseline="0" dirty="0" smtClean="0"/>
                        <a:t> </a:t>
                      </a:r>
                      <a:r>
                        <a:rPr lang="de-DE" b="1" baseline="0" dirty="0" err="1" smtClean="0"/>
                        <a:t>flicker</a:t>
                      </a:r>
                      <a:endParaRPr lang="de-D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Yes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b="1" dirty="0" smtClean="0"/>
                        <a:t>Features</a:t>
                      </a:r>
                      <a:endParaRPr lang="de-D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…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b="1" dirty="0" smtClean="0"/>
                        <a:t>Output</a:t>
                      </a:r>
                      <a:endParaRPr lang="de-D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MIPI CSI-2</a:t>
                      </a:r>
                      <a:r>
                        <a:rPr lang="de-DE" baseline="0" dirty="0" smtClean="0"/>
                        <a:t> | 4-lane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Pfeil nach rechts 4"/>
          <p:cNvSpPr/>
          <p:nvPr/>
        </p:nvSpPr>
        <p:spPr>
          <a:xfrm>
            <a:off x="8748464" y="4821975"/>
            <a:ext cx="216024" cy="198047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 w="76200" cap="rnd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9123765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On Semiconductor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4700" y="601203"/>
            <a:ext cx="8100392" cy="4534944"/>
          </a:xfrm>
          <a:prstGeom prst="rect">
            <a:avLst/>
          </a:prstGeom>
        </p:spPr>
      </p:pic>
      <p:sp>
        <p:nvSpPr>
          <p:cNvPr id="5" name="Pfeil nach rechts 4"/>
          <p:cNvSpPr/>
          <p:nvPr/>
        </p:nvSpPr>
        <p:spPr>
          <a:xfrm>
            <a:off x="8748464" y="4821975"/>
            <a:ext cx="216024" cy="198047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 w="76200" cap="rnd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6818655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feil nach rechts 11"/>
          <p:cNvSpPr/>
          <p:nvPr/>
        </p:nvSpPr>
        <p:spPr>
          <a:xfrm>
            <a:off x="8748464" y="4821975"/>
            <a:ext cx="216024" cy="198047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 w="76200" cap="rnd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6" name="Picture 7" descr="A picture containing indoor, wall, black&#10;&#10;Description generated with very high confidence">
            <a:extLst>
              <a:ext uri="{FF2B5EF4-FFF2-40B4-BE49-F238E27FC236}">
                <a16:creationId xmlns:a16="http://schemas.microsoft.com/office/drawing/2014/main" xmlns="" id="{54111964-BEDD-4578-B36F-91538F56BBE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75606"/>
            <a:ext cx="3012523" cy="2520280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xmlns="" id="{E39EE23B-5393-4FCA-B4A2-EE56597BE7D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45904" y="1275606"/>
            <a:ext cx="3012523" cy="2520280"/>
          </a:xfrm>
          <a:prstGeom prst="rect">
            <a:avLst/>
          </a:prstGeom>
        </p:spPr>
      </p:pic>
      <p:pic>
        <p:nvPicPr>
          <p:cNvPr id="8" name="Picture 15">
            <a:extLst>
              <a:ext uri="{FF2B5EF4-FFF2-40B4-BE49-F238E27FC236}">
                <a16:creationId xmlns:a16="http://schemas.microsoft.com/office/drawing/2014/main" xmlns="" id="{B3EA12BA-4A77-4473-B327-495A4CCFA56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00192" y="1275606"/>
            <a:ext cx="3012523" cy="2520280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0" y="4866034"/>
            <a:ext cx="26282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© LUCID Vision Labs</a:t>
            </a:r>
            <a:endParaRPr lang="de-DE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458070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noProof="0" dirty="0" smtClean="0"/>
              <a:t>On Semiconductor</a:t>
            </a:r>
            <a:endParaRPr lang="en-US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217489" y="1275606"/>
            <a:ext cx="8709025" cy="3589288"/>
          </a:xfrm>
        </p:spPr>
        <p:txBody>
          <a:bodyPr/>
          <a:lstStyle/>
          <a:p>
            <a:pPr lvl="0"/>
            <a:r>
              <a:rPr lang="en-US" dirty="0" smtClean="0"/>
              <a:t>AR0233</a:t>
            </a:r>
          </a:p>
          <a:p>
            <a:pPr lvl="0"/>
            <a:r>
              <a:rPr lang="en-US" dirty="0" smtClean="0"/>
              <a:t>2.6 MP | Single PD | Dual storage | Dual CG on PD</a:t>
            </a:r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AR0820</a:t>
            </a:r>
          </a:p>
          <a:p>
            <a:pPr lvl="0"/>
            <a:r>
              <a:rPr lang="en-US" dirty="0" smtClean="0"/>
              <a:t>8 MP | 4k x 2k | 2.1µm | 1/2” | Dual PD | Dual CG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41212" y="1563638"/>
            <a:ext cx="2890636" cy="201468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934322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504965499"/>
              </p:ext>
            </p:extLst>
          </p:nvPr>
        </p:nvGraphicFramePr>
        <p:xfrm>
          <a:off x="107504" y="843558"/>
          <a:ext cx="8928992" cy="417646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232248"/>
                <a:gridCol w="2232248"/>
                <a:gridCol w="2232248"/>
                <a:gridCol w="2232248"/>
              </a:tblGrid>
              <a:tr h="10441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Sequence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Antiblooming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Polarization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Sony</a:t>
                      </a:r>
                      <a:br>
                        <a:rPr lang="de-DE" sz="2400" b="0" kern="120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</a:br>
                      <a:r>
                        <a:rPr lang="de-DE" sz="2400" b="0" kern="120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IMX390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441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Interleave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LinLog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Dual</a:t>
                      </a:r>
                      <a:br>
                        <a:rPr lang="de-DE" sz="2400" b="0" kern="120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</a:br>
                      <a:r>
                        <a:rPr lang="de-DE" sz="2400" b="0" kern="1200" baseline="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Conversion</a:t>
                      </a:r>
                      <a:r>
                        <a:rPr lang="de-DE" sz="2400" b="0" kern="1200" baseline="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 </a:t>
                      </a:r>
                      <a:r>
                        <a:rPr lang="de-DE" sz="2400" b="0" kern="1200" baseline="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Gain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On </a:t>
                      </a:r>
                      <a:r>
                        <a:rPr lang="de-DE" sz="2400" b="0" kern="120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Semi</a:t>
                      </a:r>
                      <a:r>
                        <a:rPr lang="de-DE" sz="2400" b="0" kern="120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/>
                      </a:r>
                      <a:br>
                        <a:rPr lang="de-DE" sz="2400" b="0" kern="120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</a:br>
                      <a:r>
                        <a:rPr lang="de-DE" sz="2400" b="0" kern="120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AR0233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441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Dual </a:t>
                      </a:r>
                      <a:r>
                        <a:rPr lang="de-DE" sz="2400" b="0" kern="120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Exposure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  <a:latin typeface="Impact" panose="020B0806030902050204" pitchFamily="34" charset="0"/>
                          <a:ea typeface="+mn-ea"/>
                          <a:cs typeface="+mn-cs"/>
                        </a:rPr>
                        <a:t>Real Log</a:t>
                      </a:r>
                      <a:endParaRPr kumimoji="0" lang="de-DE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Impact" panose="020B080603090205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Dual</a:t>
                      </a:r>
                      <a:r>
                        <a:rPr lang="de-DE" sz="2400" b="0" kern="1200" baseline="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/>
                      </a:r>
                      <a:br>
                        <a:rPr lang="de-DE" sz="2400" b="0" kern="1200" baseline="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</a:br>
                      <a:r>
                        <a:rPr lang="de-DE" sz="2400" b="0" kern="1200" baseline="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Storage </a:t>
                      </a:r>
                      <a:r>
                        <a:rPr lang="de-DE" sz="2400" b="0" kern="1200" baseline="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Node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uLnTx/>
                          <a:uFillTx/>
                          <a:latin typeface="Impact" panose="020B0806030902050204" pitchFamily="34" charset="0"/>
                          <a:ea typeface="+mn-ea"/>
                          <a:cs typeface="+mn-cs"/>
                        </a:rPr>
                        <a:t>OVT</a:t>
                      </a:r>
                      <a:br>
                        <a:rPr kumimoji="0" lang="de-DE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uLnTx/>
                          <a:uFillTx/>
                          <a:latin typeface="Impact" panose="020B0806030902050204" pitchFamily="34" charset="0"/>
                          <a:ea typeface="+mn-ea"/>
                          <a:cs typeface="+mn-cs"/>
                        </a:rPr>
                      </a:br>
                      <a:r>
                        <a:rPr kumimoji="0" lang="de-DE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uLnTx/>
                          <a:uFillTx/>
                          <a:latin typeface="Impact" panose="020B0806030902050204" pitchFamily="34" charset="0"/>
                          <a:ea typeface="+mn-ea"/>
                          <a:cs typeface="+mn-cs"/>
                        </a:rPr>
                        <a:t>OX02A10</a:t>
                      </a:r>
                      <a:endParaRPr kumimoji="0" lang="de-DE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Impact" panose="020B080603090205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441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Piecewise</a:t>
                      </a:r>
                      <a:r>
                        <a:rPr lang="de-DE" sz="2400" b="0" kern="120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 linear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Solar</a:t>
                      </a:r>
                      <a:r>
                        <a:rPr lang="de-DE" sz="2400" b="0" kern="1200" baseline="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 </a:t>
                      </a:r>
                      <a:r>
                        <a:rPr lang="de-DE" sz="2400" b="0" kern="1200" baseline="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Cell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9814533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395536" y="771550"/>
            <a:ext cx="8280920" cy="1835442"/>
          </a:xfrm>
        </p:spPr>
        <p:txBody>
          <a:bodyPr/>
          <a:lstStyle/>
          <a:p>
            <a:r>
              <a:rPr lang="en-US" dirty="0" err="1" smtClean="0"/>
              <a:t>Omnivision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OX02A10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63888" y="51470"/>
            <a:ext cx="2004814" cy="457388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2688379"/>
            <a:ext cx="3600400" cy="2455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feil nach rechts 5"/>
          <p:cNvSpPr/>
          <p:nvPr/>
        </p:nvSpPr>
        <p:spPr>
          <a:xfrm>
            <a:off x="8748464" y="4821975"/>
            <a:ext cx="216024" cy="198047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 w="76200" cap="rnd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10456755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noProof="0" dirty="0" err="1" smtClean="0"/>
              <a:t>Omnivision</a:t>
            </a:r>
            <a:endParaRPr lang="en-US" noProof="0" dirty="0"/>
          </a:p>
        </p:txBody>
      </p:sp>
      <p:sp>
        <p:nvSpPr>
          <p:cNvPr id="7" name="Rechteck 6"/>
          <p:cNvSpPr/>
          <p:nvPr/>
        </p:nvSpPr>
        <p:spPr>
          <a:xfrm>
            <a:off x="4139952" y="2787774"/>
            <a:ext cx="1868208" cy="20882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cxnSp>
        <p:nvCxnSpPr>
          <p:cNvPr id="8" name="Gerade Verbindung mit Pfeil 7"/>
          <p:cNvCxnSpPr/>
          <p:nvPr/>
        </p:nvCxnSpPr>
        <p:spPr>
          <a:xfrm>
            <a:off x="4524050" y="2983597"/>
            <a:ext cx="0" cy="556862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/>
          <p:cNvSpPr/>
          <p:nvPr/>
        </p:nvSpPr>
        <p:spPr>
          <a:xfrm>
            <a:off x="4428104" y="4521770"/>
            <a:ext cx="783442" cy="2088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4" name="Rechteck 23"/>
          <p:cNvSpPr/>
          <p:nvPr/>
        </p:nvSpPr>
        <p:spPr>
          <a:xfrm>
            <a:off x="4428104" y="3801631"/>
            <a:ext cx="783442" cy="8245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5" name="Ellipse 24"/>
          <p:cNvSpPr/>
          <p:nvPr/>
        </p:nvSpPr>
        <p:spPr>
          <a:xfrm>
            <a:off x="4428104" y="3697219"/>
            <a:ext cx="783442" cy="20882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A2A2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26" name="Gerader Verbinder 10"/>
          <p:cNvCxnSpPr/>
          <p:nvPr/>
        </p:nvCxnSpPr>
        <p:spPr>
          <a:xfrm>
            <a:off x="5211546" y="3805270"/>
            <a:ext cx="0" cy="820911"/>
          </a:xfrm>
          <a:prstGeom prst="line">
            <a:avLst/>
          </a:prstGeom>
          <a:ln w="28575">
            <a:solidFill>
              <a:srgbClr val="A2A2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13"/>
          <p:cNvCxnSpPr/>
          <p:nvPr/>
        </p:nvCxnSpPr>
        <p:spPr>
          <a:xfrm>
            <a:off x="4428104" y="3805270"/>
            <a:ext cx="0" cy="820911"/>
          </a:xfrm>
          <a:prstGeom prst="line">
            <a:avLst/>
          </a:prstGeom>
          <a:ln w="28575">
            <a:solidFill>
              <a:srgbClr val="A2A2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lipse 27"/>
          <p:cNvSpPr/>
          <p:nvPr/>
        </p:nvSpPr>
        <p:spPr>
          <a:xfrm>
            <a:off x="4429257" y="4517192"/>
            <a:ext cx="783442" cy="208823"/>
          </a:xfrm>
          <a:prstGeom prst="ellipse">
            <a:avLst/>
          </a:prstGeom>
          <a:solidFill>
            <a:srgbClr val="92D050"/>
          </a:solidFill>
          <a:ln>
            <a:solidFill>
              <a:srgbClr val="A2A2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5284983" y="4589690"/>
            <a:ext cx="421233" cy="1103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5284983" y="4209109"/>
            <a:ext cx="421233" cy="4357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9" name="Ellipse 18"/>
          <p:cNvSpPr/>
          <p:nvPr/>
        </p:nvSpPr>
        <p:spPr>
          <a:xfrm>
            <a:off x="5284983" y="4153929"/>
            <a:ext cx="421233" cy="11035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A2A2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20" name="Gerader Verbinder 10"/>
          <p:cNvCxnSpPr/>
          <p:nvPr/>
        </p:nvCxnSpPr>
        <p:spPr>
          <a:xfrm>
            <a:off x="5706216" y="4211032"/>
            <a:ext cx="0" cy="433837"/>
          </a:xfrm>
          <a:prstGeom prst="line">
            <a:avLst/>
          </a:prstGeom>
          <a:ln w="28575">
            <a:solidFill>
              <a:srgbClr val="A2A2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13"/>
          <p:cNvCxnSpPr/>
          <p:nvPr/>
        </p:nvCxnSpPr>
        <p:spPr>
          <a:xfrm>
            <a:off x="5284983" y="4211032"/>
            <a:ext cx="0" cy="433837"/>
          </a:xfrm>
          <a:prstGeom prst="line">
            <a:avLst/>
          </a:prstGeom>
          <a:ln w="28575">
            <a:solidFill>
              <a:srgbClr val="A2A2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lipse 21"/>
          <p:cNvSpPr/>
          <p:nvPr/>
        </p:nvSpPr>
        <p:spPr>
          <a:xfrm>
            <a:off x="5285603" y="4587270"/>
            <a:ext cx="421233" cy="110359"/>
          </a:xfrm>
          <a:prstGeom prst="ellipse">
            <a:avLst/>
          </a:prstGeom>
          <a:solidFill>
            <a:srgbClr val="92D050"/>
          </a:solidFill>
          <a:ln>
            <a:solidFill>
              <a:srgbClr val="A2A2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11" name="Gerade Verbindung mit Pfeil 10"/>
          <p:cNvCxnSpPr/>
          <p:nvPr/>
        </p:nvCxnSpPr>
        <p:spPr>
          <a:xfrm>
            <a:off x="4704845" y="2983597"/>
            <a:ext cx="0" cy="556862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/>
          <p:nvPr/>
        </p:nvCxnSpPr>
        <p:spPr>
          <a:xfrm>
            <a:off x="4885639" y="2983597"/>
            <a:ext cx="0" cy="556862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/>
          <p:nvPr/>
        </p:nvCxnSpPr>
        <p:spPr>
          <a:xfrm>
            <a:off x="5066433" y="2983597"/>
            <a:ext cx="0" cy="556862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/>
          <p:nvPr/>
        </p:nvCxnSpPr>
        <p:spPr>
          <a:xfrm>
            <a:off x="5247228" y="2983597"/>
            <a:ext cx="0" cy="556862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>
            <a:off x="5428022" y="2983597"/>
            <a:ext cx="0" cy="556862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/>
          <p:nvPr/>
        </p:nvCxnSpPr>
        <p:spPr>
          <a:xfrm>
            <a:off x="5608816" y="2983597"/>
            <a:ext cx="0" cy="556862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Pfeil nach rechts 28"/>
          <p:cNvSpPr/>
          <p:nvPr/>
        </p:nvSpPr>
        <p:spPr>
          <a:xfrm>
            <a:off x="2771800" y="1851670"/>
            <a:ext cx="4752528" cy="288032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3" name="Pfeil nach rechts 32"/>
          <p:cNvSpPr/>
          <p:nvPr/>
        </p:nvSpPr>
        <p:spPr>
          <a:xfrm>
            <a:off x="2771800" y="1491630"/>
            <a:ext cx="1728192" cy="288032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4" name="Textplatzhalter 33"/>
          <p:cNvSpPr txBox="1">
            <a:spLocks noGrp="1"/>
          </p:cNvSpPr>
          <p:nvPr>
            <p:ph type="body" sz="quarter" idx="12"/>
          </p:nvPr>
        </p:nvSpPr>
        <p:spPr>
          <a:xfrm>
            <a:off x="217489" y="771550"/>
            <a:ext cx="1058944" cy="23637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Exposure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Readout</a:t>
            </a:r>
          </a:p>
          <a:p>
            <a:endParaRPr lang="en-US" dirty="0"/>
          </a:p>
        </p:txBody>
      </p:sp>
      <p:sp>
        <p:nvSpPr>
          <p:cNvPr id="35" name="Textfeld 34"/>
          <p:cNvSpPr txBox="1"/>
          <p:nvPr/>
        </p:nvSpPr>
        <p:spPr>
          <a:xfrm>
            <a:off x="611560" y="1779662"/>
            <a:ext cx="2065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Long Exposure Time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611560" y="1419622"/>
            <a:ext cx="2121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Short Exposure Time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Textfeld 36"/>
          <p:cNvSpPr txBox="1"/>
          <p:nvPr/>
        </p:nvSpPr>
        <p:spPr>
          <a:xfrm>
            <a:off x="7596336" y="1779662"/>
            <a:ext cx="1006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Large PD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8" name="Textfeld 37"/>
          <p:cNvSpPr txBox="1"/>
          <p:nvPr/>
        </p:nvSpPr>
        <p:spPr>
          <a:xfrm>
            <a:off x="4572000" y="1419622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Small PD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9" name="Textfeld 38"/>
          <p:cNvSpPr txBox="1"/>
          <p:nvPr/>
        </p:nvSpPr>
        <p:spPr>
          <a:xfrm>
            <a:off x="611560" y="2787774"/>
            <a:ext cx="22871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Small PD</a:t>
            </a:r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Large PD with HCG</a:t>
            </a:r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Large PD with LCG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1" name="Rechteck 40"/>
          <p:cNvSpPr/>
          <p:nvPr/>
        </p:nvSpPr>
        <p:spPr>
          <a:xfrm>
            <a:off x="6156176" y="2787774"/>
            <a:ext cx="2520280" cy="20882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sp>
        <p:nvSpPr>
          <p:cNvPr id="50" name="Rechteck 49"/>
          <p:cNvSpPr/>
          <p:nvPr/>
        </p:nvSpPr>
        <p:spPr>
          <a:xfrm>
            <a:off x="7069653" y="3106810"/>
            <a:ext cx="655273" cy="68712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1" name="Rechteck 50"/>
          <p:cNvSpPr/>
          <p:nvPr/>
        </p:nvSpPr>
        <p:spPr>
          <a:xfrm>
            <a:off x="7063477" y="3532906"/>
            <a:ext cx="661448" cy="26102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2" name="Ellipse 51"/>
          <p:cNvSpPr/>
          <p:nvPr/>
        </p:nvSpPr>
        <p:spPr>
          <a:xfrm>
            <a:off x="7069653" y="3706926"/>
            <a:ext cx="655273" cy="174019"/>
          </a:xfrm>
          <a:prstGeom prst="ellipse">
            <a:avLst/>
          </a:prstGeom>
          <a:solidFill>
            <a:srgbClr val="92D050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3" name="Ellipse 52"/>
          <p:cNvSpPr/>
          <p:nvPr/>
        </p:nvSpPr>
        <p:spPr>
          <a:xfrm>
            <a:off x="7069653" y="3019800"/>
            <a:ext cx="655273" cy="17401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A2A2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54" name="Gerader Verbinder 19"/>
          <p:cNvCxnSpPr/>
          <p:nvPr/>
        </p:nvCxnSpPr>
        <p:spPr>
          <a:xfrm>
            <a:off x="7724926" y="3109843"/>
            <a:ext cx="0" cy="684093"/>
          </a:xfrm>
          <a:prstGeom prst="line">
            <a:avLst/>
          </a:prstGeom>
          <a:ln w="28575">
            <a:solidFill>
              <a:srgbClr val="A2A2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20"/>
          <p:cNvCxnSpPr/>
          <p:nvPr/>
        </p:nvCxnSpPr>
        <p:spPr>
          <a:xfrm>
            <a:off x="7069653" y="3109843"/>
            <a:ext cx="0" cy="684093"/>
          </a:xfrm>
          <a:prstGeom prst="line">
            <a:avLst/>
          </a:prstGeom>
          <a:ln w="28575">
            <a:solidFill>
              <a:srgbClr val="A2A2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Ellipse 55"/>
          <p:cNvSpPr/>
          <p:nvPr/>
        </p:nvSpPr>
        <p:spPr>
          <a:xfrm>
            <a:off x="7069653" y="3460398"/>
            <a:ext cx="655273" cy="174019"/>
          </a:xfrm>
          <a:prstGeom prst="ellipse">
            <a:avLst/>
          </a:prstGeom>
          <a:solidFill>
            <a:srgbClr val="92D050"/>
          </a:solidFill>
          <a:ln>
            <a:solidFill>
              <a:srgbClr val="A2A2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43" name="Gerade Verbindung mit Pfeil 42"/>
          <p:cNvCxnSpPr/>
          <p:nvPr/>
        </p:nvCxnSpPr>
        <p:spPr>
          <a:xfrm flipH="1">
            <a:off x="6811449" y="3947903"/>
            <a:ext cx="252028" cy="406045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mit Pfeil 43"/>
          <p:cNvCxnSpPr/>
          <p:nvPr/>
        </p:nvCxnSpPr>
        <p:spPr>
          <a:xfrm>
            <a:off x="7718750" y="3947903"/>
            <a:ext cx="246159" cy="399291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feld 44"/>
          <p:cNvSpPr txBox="1"/>
          <p:nvPr/>
        </p:nvSpPr>
        <p:spPr>
          <a:xfrm>
            <a:off x="6256987" y="4469961"/>
            <a:ext cx="1127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101100101001</a:t>
            </a:r>
            <a:endParaRPr lang="de-DE" sz="1200" dirty="0">
              <a:solidFill>
                <a:schemeClr val="bg1"/>
              </a:solidFill>
            </a:endParaRPr>
          </a:p>
        </p:txBody>
      </p:sp>
      <p:sp>
        <p:nvSpPr>
          <p:cNvPr id="46" name="Textfeld 45"/>
          <p:cNvSpPr txBox="1"/>
          <p:nvPr/>
        </p:nvSpPr>
        <p:spPr>
          <a:xfrm>
            <a:off x="7466722" y="4469961"/>
            <a:ext cx="1127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001011100100</a:t>
            </a:r>
            <a:endParaRPr lang="de-DE" sz="1200" dirty="0">
              <a:solidFill>
                <a:schemeClr val="bg1"/>
              </a:solidFill>
            </a:endParaRPr>
          </a:p>
        </p:txBody>
      </p:sp>
      <p:sp>
        <p:nvSpPr>
          <p:cNvPr id="47" name="Textfeld 46"/>
          <p:cNvSpPr txBox="1"/>
          <p:nvPr/>
        </p:nvSpPr>
        <p:spPr>
          <a:xfrm>
            <a:off x="6516216" y="3795886"/>
            <a:ext cx="3545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x1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48" name="Textfeld 47"/>
          <p:cNvSpPr txBox="1"/>
          <p:nvPr/>
        </p:nvSpPr>
        <p:spPr>
          <a:xfrm>
            <a:off x="7884368" y="3795886"/>
            <a:ext cx="4908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chemeClr val="bg1"/>
                </a:solidFill>
              </a:rPr>
              <a:t>x2.5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49" name="Textfeld 48"/>
          <p:cNvSpPr txBox="1"/>
          <p:nvPr/>
        </p:nvSpPr>
        <p:spPr>
          <a:xfrm>
            <a:off x="7092280" y="3939902"/>
            <a:ext cx="864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chemeClr val="bg1"/>
                </a:solidFill>
              </a:rPr>
              <a:t>p </a:t>
            </a:r>
            <a:r>
              <a:rPr lang="de-DE" sz="1600" dirty="0" err="1" smtClean="0">
                <a:solidFill>
                  <a:schemeClr val="bg1"/>
                </a:solidFill>
              </a:rPr>
              <a:t>to</a:t>
            </a:r>
            <a:r>
              <a:rPr lang="de-DE" sz="1600" dirty="0" smtClean="0">
                <a:solidFill>
                  <a:schemeClr val="bg1"/>
                </a:solidFill>
              </a:rPr>
              <a:t> e-</a:t>
            </a:r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57" name="Pfeil nach rechts 56"/>
          <p:cNvSpPr/>
          <p:nvPr/>
        </p:nvSpPr>
        <p:spPr>
          <a:xfrm>
            <a:off x="8748464" y="4821975"/>
            <a:ext cx="216024" cy="198047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 w="76200" cap="rnd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6870800" y="2428086"/>
            <a:ext cx="10067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Large PD</a:t>
            </a:r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3292898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noProof="0" dirty="0" err="1" smtClean="0"/>
              <a:t>Omnivision</a:t>
            </a:r>
            <a:endParaRPr lang="en-US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 </a:t>
            </a:r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290737836"/>
              </p:ext>
            </p:extLst>
          </p:nvPr>
        </p:nvGraphicFramePr>
        <p:xfrm>
          <a:off x="611560" y="1106398"/>
          <a:ext cx="7920880" cy="33375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16224"/>
                <a:gridCol w="590465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OmniVision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noProof="0" dirty="0" smtClean="0"/>
                        <a:t>OX02A10</a:t>
                      </a:r>
                      <a:endParaRPr lang="en-US" noProof="0" dirty="0" smtClean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b="1" dirty="0" smtClean="0"/>
                        <a:t>Sensor</a:t>
                      </a:r>
                      <a:endParaRPr lang="de-D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1.7 MP | 1824 x 940 | 60 </a:t>
                      </a:r>
                      <a:r>
                        <a:rPr lang="de-DE" dirty="0" err="1" smtClean="0"/>
                        <a:t>fps</a:t>
                      </a:r>
                      <a:r>
                        <a:rPr lang="de-DE" dirty="0" smtClean="0"/>
                        <a:t> | Color | RS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b="1" dirty="0" smtClean="0"/>
                        <a:t>Pixelarray</a:t>
                      </a:r>
                      <a:endParaRPr lang="de-D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smtClean="0"/>
                        <a:t>Dual PD | 4.2µm | 1/2.1“ | 19°</a:t>
                      </a:r>
                      <a:r>
                        <a:rPr lang="de-DE" baseline="0" dirty="0" smtClean="0"/>
                        <a:t> CRA</a:t>
                      </a:r>
                      <a:endParaRPr lang="de-DE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b="1" dirty="0" err="1" smtClean="0"/>
                        <a:t>Exposure</a:t>
                      </a:r>
                      <a:r>
                        <a:rPr lang="de-DE" b="1" dirty="0" smtClean="0"/>
                        <a:t> / Images</a:t>
                      </a:r>
                      <a:endParaRPr lang="de-D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2 / 3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b="1" dirty="0" err="1" smtClean="0"/>
                        <a:t>Conversion</a:t>
                      </a:r>
                      <a:r>
                        <a:rPr lang="de-DE" b="1" dirty="0" smtClean="0"/>
                        <a:t> </a:t>
                      </a:r>
                      <a:r>
                        <a:rPr lang="de-DE" b="1" dirty="0" err="1" smtClean="0"/>
                        <a:t>gain</a:t>
                      </a:r>
                      <a:endParaRPr lang="de-D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Dual </a:t>
                      </a:r>
                      <a:r>
                        <a:rPr lang="de-DE" dirty="0" err="1" smtClean="0"/>
                        <a:t>at</a:t>
                      </a:r>
                      <a:r>
                        <a:rPr lang="de-DE" dirty="0" smtClean="0"/>
                        <a:t> LPD | 1:2.5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b="1" dirty="0" smtClean="0"/>
                        <a:t>HDR</a:t>
                      </a:r>
                      <a:endParaRPr lang="de-D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110 – 120 dB | On</a:t>
                      </a:r>
                      <a:r>
                        <a:rPr lang="de-DE" baseline="0" dirty="0" smtClean="0"/>
                        <a:t> Board | 20 Bit linear </a:t>
                      </a:r>
                      <a:r>
                        <a:rPr lang="de-DE" baseline="0" dirty="0" err="1" smtClean="0"/>
                        <a:t>comb</a:t>
                      </a:r>
                      <a:r>
                        <a:rPr lang="de-DE" baseline="0" dirty="0" smtClean="0"/>
                        <a:t>. | RAW | YUV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b="1" dirty="0" smtClean="0"/>
                        <a:t>Anti</a:t>
                      </a:r>
                      <a:r>
                        <a:rPr lang="de-DE" b="1" baseline="0" dirty="0" smtClean="0"/>
                        <a:t> </a:t>
                      </a:r>
                      <a:r>
                        <a:rPr lang="de-DE" b="1" baseline="0" dirty="0" err="1" smtClean="0"/>
                        <a:t>flicker</a:t>
                      </a:r>
                      <a:endParaRPr lang="de-D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Yes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b="1" dirty="0" smtClean="0"/>
                        <a:t>Features</a:t>
                      </a:r>
                      <a:endParaRPr lang="de-D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LENC, DPC, DNR,</a:t>
                      </a:r>
                      <a:r>
                        <a:rPr lang="de-DE" baseline="0" dirty="0" smtClean="0"/>
                        <a:t> </a:t>
                      </a:r>
                      <a:r>
                        <a:rPr lang="de-DE" baseline="0" dirty="0" err="1" smtClean="0"/>
                        <a:t>ToneMap</a:t>
                      </a:r>
                      <a:r>
                        <a:rPr lang="de-DE" baseline="0" dirty="0" smtClean="0"/>
                        <a:t>, AWB, AEC, AGC, BLC, LUT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b="1" dirty="0" smtClean="0"/>
                        <a:t>Output</a:t>
                      </a:r>
                      <a:endParaRPr lang="de-D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12 Bit Parallel | MIPI CSI-2 </a:t>
                      </a:r>
                      <a:r>
                        <a:rPr lang="de-DE" dirty="0" err="1" smtClean="0"/>
                        <a:t>with</a:t>
                      </a:r>
                      <a:r>
                        <a:rPr lang="de-DE" dirty="0" smtClean="0"/>
                        <a:t> 4-lanes</a:t>
                      </a:r>
                      <a:endParaRPr lang="de-DE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Pfeil nach rechts 4"/>
          <p:cNvSpPr/>
          <p:nvPr/>
        </p:nvSpPr>
        <p:spPr>
          <a:xfrm>
            <a:off x="8748464" y="4821975"/>
            <a:ext cx="216024" cy="198047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 w="76200" cap="rnd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11237710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noProof="0" dirty="0" err="1" smtClean="0"/>
              <a:t>Omnivision</a:t>
            </a:r>
            <a:endParaRPr lang="en-US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OX02A10</a:t>
            </a:r>
          </a:p>
          <a:p>
            <a:r>
              <a:rPr lang="en-US" dirty="0" smtClean="0"/>
              <a:t>1.7 MP | Dual PD | Dual Gain on one PD</a:t>
            </a:r>
          </a:p>
          <a:p>
            <a:endParaRPr lang="en-US" dirty="0" smtClean="0"/>
          </a:p>
          <a:p>
            <a:r>
              <a:rPr lang="en-US" dirty="0" smtClean="0"/>
              <a:t>OX03A10</a:t>
            </a:r>
          </a:p>
          <a:p>
            <a:r>
              <a:rPr lang="en-US" dirty="0" smtClean="0"/>
              <a:t>2.46 MP | Single PD | Dual Gain | 120dB | 50 fps</a:t>
            </a:r>
          </a:p>
          <a:p>
            <a:endParaRPr lang="en-US" dirty="0" smtClean="0"/>
          </a:p>
          <a:p>
            <a:r>
              <a:rPr lang="en-US" dirty="0" smtClean="0"/>
              <a:t>OX01D10</a:t>
            </a:r>
          </a:p>
          <a:p>
            <a:r>
              <a:rPr lang="en-US" dirty="0" smtClean="0"/>
              <a:t>1.2 MP | Dual PD | Dual Gain on one PD</a:t>
            </a:r>
          </a:p>
          <a:p>
            <a:endParaRPr lang="en-US" dirty="0"/>
          </a:p>
          <a:p>
            <a:r>
              <a:rPr lang="en-US" dirty="0" smtClean="0"/>
              <a:t>OX01B40</a:t>
            </a:r>
          </a:p>
          <a:p>
            <a:r>
              <a:rPr lang="en-US" dirty="0" smtClean="0"/>
              <a:t>1.3 MP | </a:t>
            </a:r>
            <a:r>
              <a:rPr lang="en-US" dirty="0"/>
              <a:t>Dual PD | Dual Gain on one PD </a:t>
            </a:r>
            <a:endParaRPr lang="en-US" dirty="0" smtClean="0"/>
          </a:p>
          <a:p>
            <a:r>
              <a:rPr lang="en-US" dirty="0" smtClean="0"/>
              <a:t>+ 120 dB with </a:t>
            </a:r>
            <a:r>
              <a:rPr lang="en-US" u="sng" dirty="0" smtClean="0"/>
              <a:t>stacked ISP</a:t>
            </a:r>
          </a:p>
          <a:p>
            <a:endParaRPr lang="en-US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865" y="1275606"/>
            <a:ext cx="3851236" cy="2663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1826974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410237708"/>
              </p:ext>
            </p:extLst>
          </p:nvPr>
        </p:nvGraphicFramePr>
        <p:xfrm>
          <a:off x="107504" y="843558"/>
          <a:ext cx="8928992" cy="417646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232248"/>
                <a:gridCol w="2232248"/>
                <a:gridCol w="2232248"/>
                <a:gridCol w="2232248"/>
              </a:tblGrid>
              <a:tr h="10441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Sequence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Antiblooming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Polarization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Sony</a:t>
                      </a:r>
                      <a:br>
                        <a:rPr lang="de-DE" sz="2400" b="0" kern="120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</a:br>
                      <a:r>
                        <a:rPr lang="de-DE" sz="2400" b="0" kern="120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IMX390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441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Interleave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LinLog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Dual</a:t>
                      </a:r>
                      <a:br>
                        <a:rPr lang="de-DE" sz="2400" b="0" kern="120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</a:br>
                      <a:r>
                        <a:rPr lang="de-DE" sz="2400" b="0" kern="1200" baseline="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Conversion</a:t>
                      </a:r>
                      <a:r>
                        <a:rPr lang="de-DE" sz="2400" b="0" kern="1200" baseline="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 </a:t>
                      </a:r>
                      <a:r>
                        <a:rPr lang="de-DE" sz="2400" b="0" kern="1200" baseline="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Gain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On </a:t>
                      </a:r>
                      <a:r>
                        <a:rPr lang="de-DE" sz="2400" b="0" kern="120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Semi</a:t>
                      </a:r>
                      <a:r>
                        <a:rPr lang="de-DE" sz="2400" b="0" kern="120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/>
                      </a:r>
                      <a:br>
                        <a:rPr lang="de-DE" sz="2400" b="0" kern="120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</a:br>
                      <a:r>
                        <a:rPr lang="de-DE" sz="2400" b="0" kern="120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AR0233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441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Dual </a:t>
                      </a:r>
                      <a:r>
                        <a:rPr lang="de-DE" sz="2400" b="0" kern="120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Exposure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  <a:latin typeface="Impact" panose="020B0806030902050204" pitchFamily="34" charset="0"/>
                          <a:ea typeface="+mn-ea"/>
                          <a:cs typeface="+mn-cs"/>
                        </a:rPr>
                        <a:t>Real Log</a:t>
                      </a:r>
                      <a:endParaRPr kumimoji="0" lang="de-DE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Impact" panose="020B080603090205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Dual</a:t>
                      </a:r>
                      <a:r>
                        <a:rPr lang="de-DE" sz="2400" b="0" kern="1200" baseline="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/>
                      </a:r>
                      <a:br>
                        <a:rPr lang="de-DE" sz="2400" b="0" kern="1200" baseline="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</a:br>
                      <a:r>
                        <a:rPr lang="de-DE" sz="2400" b="0" kern="1200" baseline="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Storage </a:t>
                      </a:r>
                      <a:r>
                        <a:rPr lang="de-DE" sz="2400" b="0" kern="1200" baseline="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Node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  <a:latin typeface="Impact" panose="020B0806030902050204" pitchFamily="34" charset="0"/>
                          <a:ea typeface="+mn-ea"/>
                          <a:cs typeface="+mn-cs"/>
                        </a:rPr>
                        <a:t>OVT</a:t>
                      </a:r>
                      <a:br>
                        <a:rPr kumimoji="0" lang="de-DE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  <a:latin typeface="Impact" panose="020B0806030902050204" pitchFamily="34" charset="0"/>
                          <a:ea typeface="+mn-ea"/>
                          <a:cs typeface="+mn-cs"/>
                        </a:rPr>
                      </a:br>
                      <a:r>
                        <a:rPr kumimoji="0" lang="de-DE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  <a:latin typeface="Impact" panose="020B0806030902050204" pitchFamily="34" charset="0"/>
                          <a:ea typeface="+mn-ea"/>
                          <a:cs typeface="+mn-cs"/>
                        </a:rPr>
                        <a:t>OX02A10</a:t>
                      </a:r>
                      <a:endParaRPr kumimoji="0" lang="de-DE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Impact" panose="020B080603090205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441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Piecewise</a:t>
                      </a:r>
                      <a:r>
                        <a:rPr lang="de-DE" sz="2400" b="0" kern="120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 linear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Solar</a:t>
                      </a:r>
                      <a:r>
                        <a:rPr lang="de-DE" sz="2400" b="0" kern="1200" baseline="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 </a:t>
                      </a:r>
                      <a:r>
                        <a:rPr lang="de-DE" sz="2400" b="0" kern="1200" baseline="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Cell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Impact" panose="020B0806030902050204" pitchFamily="34" charset="0"/>
                        </a:rPr>
                        <a:t>STM</a:t>
                      </a:r>
                      <a:br>
                        <a:rPr lang="de-DE" sz="2400" b="0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Impact" panose="020B0806030902050204" pitchFamily="34" charset="0"/>
                        </a:rPr>
                      </a:br>
                      <a:r>
                        <a:rPr lang="de-DE" sz="2400" b="0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Impact" panose="020B0806030902050204" pitchFamily="34" charset="0"/>
                        </a:rPr>
                        <a:t>VC 6768</a:t>
                      </a:r>
                      <a:endParaRPr lang="de-DE" sz="2400" b="0" dirty="0" smtClean="0">
                        <a:solidFill>
                          <a:schemeClr val="bg1">
                            <a:lumMod val="95000"/>
                          </a:schemeClr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1985758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42604" y="328010"/>
            <a:ext cx="8229600" cy="857250"/>
          </a:xfrm>
        </p:spPr>
        <p:txBody>
          <a:bodyPr/>
          <a:lstStyle/>
          <a:p>
            <a:r>
              <a:rPr lang="de-DE" dirty="0" smtClean="0"/>
              <a:t>ST </a:t>
            </a:r>
            <a:r>
              <a:rPr lang="de-DE" dirty="0" err="1" smtClean="0"/>
              <a:t>Microelectronics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VG6768</a:t>
            </a:r>
            <a:endParaRPr lang="de-D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1615108"/>
            <a:ext cx="2713018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feil nach rechts 3"/>
          <p:cNvSpPr/>
          <p:nvPr/>
        </p:nvSpPr>
        <p:spPr>
          <a:xfrm>
            <a:off x="8748464" y="4821975"/>
            <a:ext cx="216024" cy="198047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 w="76200" cap="rnd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14048359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ST Microelectronics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marL="457200" lvl="0" indent="-457200"/>
            <a:r>
              <a:rPr lang="en-US" sz="2000" dirty="0" smtClean="0"/>
              <a:t>Traditional 3 exposure times in a sequence is not bad</a:t>
            </a:r>
          </a:p>
          <a:p>
            <a:pPr marL="457200" lvl="0" indent="-457200"/>
            <a:r>
              <a:rPr lang="en-US" sz="2000" noProof="0" dirty="0" smtClean="0"/>
              <a:t>Issues with LED light sources</a:t>
            </a:r>
          </a:p>
          <a:p>
            <a:pPr marL="457200" lvl="0" indent="-457200"/>
            <a:r>
              <a:rPr lang="de-DE" sz="2000" dirty="0" err="1" smtClean="0"/>
              <a:t>Issues</a:t>
            </a:r>
            <a:r>
              <a:rPr lang="de-DE" sz="2000" dirty="0" smtClean="0"/>
              <a:t> </a:t>
            </a:r>
            <a:r>
              <a:rPr lang="de-DE" sz="2000" dirty="0" err="1" smtClean="0"/>
              <a:t>with</a:t>
            </a:r>
            <a:r>
              <a:rPr lang="de-DE" sz="2000" dirty="0" smtClean="0"/>
              <a:t> </a:t>
            </a:r>
            <a:r>
              <a:rPr lang="de-DE" sz="2000" dirty="0" err="1" smtClean="0"/>
              <a:t>motion</a:t>
            </a:r>
            <a:endParaRPr lang="en-US" sz="2000" dirty="0" smtClean="0"/>
          </a:p>
          <a:p>
            <a:pPr marL="457200" lvl="0" indent="-457200"/>
            <a:endParaRPr lang="en-US" sz="2400" noProof="0" dirty="0" smtClean="0"/>
          </a:p>
          <a:p>
            <a:pPr marL="457200" lvl="0" indent="-457200"/>
            <a:endParaRPr lang="en-US" sz="2400" noProof="0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3939902"/>
            <a:ext cx="6994617" cy="964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42820" y="1461557"/>
            <a:ext cx="4487493" cy="2324968"/>
          </a:xfrm>
          <a:prstGeom prst="rect">
            <a:avLst/>
          </a:prstGeom>
        </p:spPr>
      </p:pic>
      <p:sp>
        <p:nvSpPr>
          <p:cNvPr id="6" name="Pfeil nach rechts 5"/>
          <p:cNvSpPr/>
          <p:nvPr/>
        </p:nvSpPr>
        <p:spPr>
          <a:xfrm>
            <a:off x="8748464" y="4821975"/>
            <a:ext cx="216024" cy="198047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 w="76200" cap="rnd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32569695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ST Microelectronics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marL="457200" lvl="0" indent="-457200" algn="ctr"/>
            <a:r>
              <a:rPr lang="en-US" sz="2000" dirty="0" smtClean="0"/>
              <a:t>Chopping the exposure is the right direction.</a:t>
            </a:r>
          </a:p>
          <a:p>
            <a:pPr marL="457200" lvl="0" indent="-457200" algn="ctr"/>
            <a:r>
              <a:rPr lang="en-US" sz="2000" dirty="0" smtClean="0"/>
              <a:t>Catch LED Illumination correct.</a:t>
            </a:r>
          </a:p>
          <a:p>
            <a:pPr marL="457200" lvl="0" indent="-457200" algn="ctr"/>
            <a:r>
              <a:rPr lang="en-US" sz="2000" dirty="0" smtClean="0"/>
              <a:t>But with moving objects it gets much more worse.</a:t>
            </a:r>
            <a:endParaRPr lang="en-US" sz="2000" noProof="0" dirty="0" smtClean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211710"/>
            <a:ext cx="8315325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feil nach rechts 4"/>
          <p:cNvSpPr/>
          <p:nvPr/>
        </p:nvSpPr>
        <p:spPr>
          <a:xfrm>
            <a:off x="8748464" y="4821975"/>
            <a:ext cx="216024" cy="198047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 w="76200" cap="rnd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35183268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feil nach rechts 9"/>
          <p:cNvSpPr/>
          <p:nvPr/>
        </p:nvSpPr>
        <p:spPr>
          <a:xfrm>
            <a:off x="8748464" y="4821975"/>
            <a:ext cx="216024" cy="198047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 w="76200" cap="rnd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4098" name="Picture 2" descr="Y:\_Camera Consulting\Präsentationen\Material\Pol Colo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7534"/>
            <a:ext cx="4519265" cy="4071517"/>
          </a:xfrm>
          <a:prstGeom prst="rect">
            <a:avLst/>
          </a:prstGeom>
          <a:noFill/>
        </p:spPr>
      </p:pic>
      <p:pic>
        <p:nvPicPr>
          <p:cNvPr id="4099" name="Picture 3" descr="Y:\_Camera Consulting\Präsentationen\Material\Color-RGGB-Sony-Polarized-Sensor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555526"/>
            <a:ext cx="4211960" cy="4211961"/>
          </a:xfrm>
          <a:prstGeom prst="rect">
            <a:avLst/>
          </a:prstGeom>
          <a:noFill/>
        </p:spPr>
      </p:pic>
      <p:sp>
        <p:nvSpPr>
          <p:cNvPr id="4" name="Ellipse 3"/>
          <p:cNvSpPr/>
          <p:nvPr/>
        </p:nvSpPr>
        <p:spPr>
          <a:xfrm>
            <a:off x="2339752" y="3795886"/>
            <a:ext cx="648072" cy="648072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Ellipse 6"/>
          <p:cNvSpPr/>
          <p:nvPr/>
        </p:nvSpPr>
        <p:spPr>
          <a:xfrm>
            <a:off x="3491880" y="1059582"/>
            <a:ext cx="648072" cy="648072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Ellipse 7"/>
          <p:cNvSpPr/>
          <p:nvPr/>
        </p:nvSpPr>
        <p:spPr>
          <a:xfrm>
            <a:off x="107504" y="1707654"/>
            <a:ext cx="648072" cy="648072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6460" y="4866501"/>
            <a:ext cx="14982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© LUCID Vision Labs</a:t>
            </a:r>
            <a:endParaRPr lang="de-DE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236154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ST Microelectronics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marL="457200" lvl="0" indent="-457200" algn="ctr"/>
            <a:r>
              <a:rPr lang="en-US" sz="2400" dirty="0" smtClean="0"/>
              <a:t> Interleave parallel in 2 photodiodes is faster</a:t>
            </a:r>
            <a:endParaRPr lang="en-US" sz="2400" noProof="0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707654"/>
            <a:ext cx="8696214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feil nach rechts 4"/>
          <p:cNvSpPr/>
          <p:nvPr/>
        </p:nvSpPr>
        <p:spPr>
          <a:xfrm>
            <a:off x="8748464" y="4821975"/>
            <a:ext cx="216024" cy="198047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 w="76200" cap="rnd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21102125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noProof="0" dirty="0" smtClean="0"/>
              <a:t>ST Microelectronics</a:t>
            </a:r>
            <a:endParaRPr lang="en-US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noProof="0" dirty="0" smtClean="0"/>
              <a:t> </a:t>
            </a:r>
            <a:endParaRPr lang="en-US" noProof="0" dirty="0"/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118323590"/>
              </p:ext>
            </p:extLst>
          </p:nvPr>
        </p:nvGraphicFramePr>
        <p:xfrm>
          <a:off x="539552" y="1203598"/>
          <a:ext cx="7920880" cy="33324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88232"/>
                <a:gridCol w="5832648"/>
              </a:tblGrid>
              <a:tr h="298832">
                <a:tc>
                  <a:txBody>
                    <a:bodyPr/>
                    <a:lstStyle/>
                    <a:p>
                      <a:r>
                        <a:rPr lang="de-DE" dirty="0" smtClean="0"/>
                        <a:t>ST </a:t>
                      </a:r>
                      <a:r>
                        <a:rPr lang="de-DE" dirty="0" err="1" smtClean="0"/>
                        <a:t>Microelectronics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noProof="0" dirty="0" smtClean="0"/>
                        <a:t>VG6768</a:t>
                      </a:r>
                      <a:endParaRPr lang="en-US" noProof="0" dirty="0" smtClean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b="1" dirty="0" smtClean="0"/>
                        <a:t>Sensor</a:t>
                      </a:r>
                      <a:endParaRPr lang="de-D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2.5 MP | 1928 x 1288 | 60 </a:t>
                      </a:r>
                      <a:r>
                        <a:rPr lang="de-DE" dirty="0" err="1" smtClean="0"/>
                        <a:t>fps</a:t>
                      </a:r>
                      <a:r>
                        <a:rPr lang="de-DE" dirty="0" smtClean="0"/>
                        <a:t> | Color | RS</a:t>
                      </a:r>
                      <a:endParaRPr lang="de-D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b="1" dirty="0" smtClean="0"/>
                        <a:t>Pixelarray</a:t>
                      </a:r>
                      <a:endParaRPr lang="de-D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smtClean="0"/>
                        <a:t>Dual PD | 1:4 | 3.2µm |</a:t>
                      </a:r>
                      <a:r>
                        <a:rPr lang="de-DE" baseline="0" dirty="0" smtClean="0"/>
                        <a:t> 1/2.1“ | 15° CRA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b="1" dirty="0" err="1" smtClean="0"/>
                        <a:t>Exposure</a:t>
                      </a:r>
                      <a:r>
                        <a:rPr lang="de-DE" b="1" dirty="0" smtClean="0"/>
                        <a:t> / Images</a:t>
                      </a:r>
                      <a:endParaRPr lang="de-D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dirty="0" smtClean="0"/>
                        <a:t>1 / 3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b="1" dirty="0" err="1" smtClean="0"/>
                        <a:t>Conversion</a:t>
                      </a:r>
                      <a:r>
                        <a:rPr lang="de-DE" b="1" dirty="0" smtClean="0"/>
                        <a:t> </a:t>
                      </a:r>
                      <a:r>
                        <a:rPr lang="de-DE" b="1" dirty="0" err="1" smtClean="0"/>
                        <a:t>gain</a:t>
                      </a:r>
                      <a:endParaRPr lang="de-D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Dual</a:t>
                      </a:r>
                      <a:r>
                        <a:rPr lang="de-DE" baseline="0" dirty="0" smtClean="0"/>
                        <a:t> | 1:3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b="1" dirty="0" smtClean="0"/>
                        <a:t>HDR</a:t>
                      </a:r>
                      <a:endParaRPr lang="de-D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145 dB | 14 + 11</a:t>
                      </a:r>
                      <a:r>
                        <a:rPr lang="de-DE" baseline="0" dirty="0" smtClean="0"/>
                        <a:t> + </a:t>
                      </a:r>
                      <a:r>
                        <a:rPr lang="de-DE" dirty="0" smtClean="0"/>
                        <a:t>11 Bit | </a:t>
                      </a:r>
                      <a:r>
                        <a:rPr lang="de-DE" dirty="0" err="1" smtClean="0"/>
                        <a:t>Merge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b="1" dirty="0" smtClean="0"/>
                        <a:t>Anti</a:t>
                      </a:r>
                      <a:r>
                        <a:rPr lang="de-DE" b="1" baseline="0" dirty="0" smtClean="0"/>
                        <a:t> </a:t>
                      </a:r>
                      <a:r>
                        <a:rPr lang="de-DE" b="1" baseline="0" dirty="0" err="1" smtClean="0"/>
                        <a:t>flicker</a:t>
                      </a:r>
                      <a:endParaRPr lang="de-D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Yes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b="1" dirty="0" smtClean="0"/>
                        <a:t>Features</a:t>
                      </a:r>
                      <a:endParaRPr lang="de-D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BLC | DPC</a:t>
                      </a:r>
                      <a:r>
                        <a:rPr lang="de-DE" baseline="0" dirty="0" smtClean="0"/>
                        <a:t> | DNR | LUT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b="1" dirty="0" smtClean="0"/>
                        <a:t>Output</a:t>
                      </a:r>
                      <a:endParaRPr lang="de-D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MIPI CSI-2 | 4-lane</a:t>
                      </a:r>
                      <a:endParaRPr lang="de-DE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Pfeil nach rechts 4"/>
          <p:cNvSpPr/>
          <p:nvPr/>
        </p:nvSpPr>
        <p:spPr>
          <a:xfrm>
            <a:off x="8748464" y="4821975"/>
            <a:ext cx="216024" cy="198047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 w="76200" cap="rnd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40984416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ST Microelectronics</a:t>
            </a:r>
            <a:endParaRPr lang="en-US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7785" y="0"/>
            <a:ext cx="7828431" cy="5143499"/>
          </a:xfrm>
          <a:prstGeom prst="rect">
            <a:avLst/>
          </a:prstGeom>
        </p:spPr>
      </p:pic>
      <p:sp>
        <p:nvSpPr>
          <p:cNvPr id="4" name="Pfeil nach rechts 3"/>
          <p:cNvSpPr/>
          <p:nvPr/>
        </p:nvSpPr>
        <p:spPr>
          <a:xfrm>
            <a:off x="8748464" y="4821975"/>
            <a:ext cx="216024" cy="198047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 w="76200" cap="rnd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42268614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Summary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08028235"/>
              </p:ext>
            </p:extLst>
          </p:nvPr>
        </p:nvGraphicFramePr>
        <p:xfrm>
          <a:off x="323528" y="1635646"/>
          <a:ext cx="8496945" cy="23926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256715"/>
                <a:gridCol w="1541704"/>
                <a:gridCol w="1541704"/>
                <a:gridCol w="1541704"/>
                <a:gridCol w="1615118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smtClean="0"/>
                        <a:t>Sony</a:t>
                      </a:r>
                      <a:br>
                        <a:rPr lang="de-DE" dirty="0" smtClean="0"/>
                      </a:br>
                      <a:r>
                        <a:rPr lang="de-DE" dirty="0" smtClean="0"/>
                        <a:t>IMX</a:t>
                      </a:r>
                      <a:r>
                        <a:rPr lang="de-DE" baseline="0" dirty="0" smtClean="0"/>
                        <a:t>390</a:t>
                      </a:r>
                      <a:endParaRPr lang="en-US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ST Micro</a:t>
                      </a:r>
                      <a:br>
                        <a:rPr lang="de-DE" dirty="0" smtClean="0"/>
                      </a:br>
                      <a:r>
                        <a:rPr lang="de-DE" dirty="0" smtClean="0"/>
                        <a:t>VG6768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OVT</a:t>
                      </a:r>
                      <a:br>
                        <a:rPr lang="de-DE" dirty="0" smtClean="0"/>
                      </a:br>
                      <a:r>
                        <a:rPr lang="de-DE" dirty="0" smtClean="0"/>
                        <a:t>OX02A10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On </a:t>
                      </a:r>
                      <a:r>
                        <a:rPr lang="de-DE" dirty="0" err="1" smtClean="0"/>
                        <a:t>Semi</a:t>
                      </a:r>
                      <a:r>
                        <a:rPr lang="de-DE" dirty="0" smtClean="0"/>
                        <a:t/>
                      </a:r>
                      <a:br>
                        <a:rPr lang="de-DE" dirty="0" smtClean="0"/>
                      </a:br>
                      <a:r>
                        <a:rPr lang="de-DE" dirty="0" smtClean="0"/>
                        <a:t>AR0233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b="1" dirty="0" smtClean="0"/>
                        <a:t>PD per Pixel</a:t>
                      </a:r>
                      <a:endParaRPr lang="de-DE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noProof="0" dirty="0" smtClean="0"/>
                        <a:t>Dual</a:t>
                      </a:r>
                      <a:endParaRPr lang="en-US" b="0" noProof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smtClean="0"/>
                        <a:t>Dual</a:t>
                      </a:r>
                      <a:endParaRPr lang="de-DE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Dual</a:t>
                      </a:r>
                      <a:endParaRPr lang="de-DE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smtClean="0"/>
                        <a:t>Single</a:t>
                      </a:r>
                      <a:endParaRPr lang="de-DE" b="0" dirty="0" smtClean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b="1" dirty="0" err="1" smtClean="0"/>
                        <a:t>Exposure</a:t>
                      </a:r>
                      <a:r>
                        <a:rPr lang="de-DE" b="1" dirty="0" smtClean="0"/>
                        <a:t> / Images</a:t>
                      </a:r>
                      <a:endParaRPr lang="de-DE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1</a:t>
                      </a:r>
                      <a:endParaRPr lang="en-US" b="0" noProof="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1</a:t>
                      </a:r>
                      <a:endParaRPr lang="de-DE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2 (</a:t>
                      </a:r>
                      <a:r>
                        <a:rPr lang="de-DE" dirty="0" err="1" smtClean="0"/>
                        <a:t>sim</a:t>
                      </a:r>
                      <a:r>
                        <a:rPr lang="de-DE" dirty="0" smtClean="0"/>
                        <a:t>)</a:t>
                      </a:r>
                      <a:endParaRPr lang="de-DE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aseline="0" dirty="0" smtClean="0"/>
                        <a:t>2 (</a:t>
                      </a:r>
                      <a:r>
                        <a:rPr lang="de-DE" baseline="0" dirty="0" err="1" smtClean="0"/>
                        <a:t>seq</a:t>
                      </a:r>
                      <a:r>
                        <a:rPr lang="de-DE" baseline="0" dirty="0" smtClean="0"/>
                        <a:t>)</a:t>
                      </a:r>
                      <a:endParaRPr lang="de-DE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b="1" dirty="0" err="1" smtClean="0"/>
                        <a:t>Conversion</a:t>
                      </a:r>
                      <a:r>
                        <a:rPr lang="de-DE" b="1" dirty="0" smtClean="0"/>
                        <a:t> </a:t>
                      </a:r>
                      <a:r>
                        <a:rPr lang="de-DE" b="1" dirty="0" err="1" smtClean="0"/>
                        <a:t>gain</a:t>
                      </a:r>
                      <a:r>
                        <a:rPr lang="de-DE" b="1" dirty="0" smtClean="0"/>
                        <a:t> /</a:t>
                      </a:r>
                      <a:br>
                        <a:rPr lang="de-DE" b="1" dirty="0" smtClean="0"/>
                      </a:br>
                      <a:r>
                        <a:rPr lang="de-DE" b="1" dirty="0" err="1" smtClean="0"/>
                        <a:t>readout</a:t>
                      </a:r>
                      <a:endParaRPr lang="de-DE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 smtClean="0"/>
                        <a:t>Dual</a:t>
                      </a:r>
                      <a:br>
                        <a:rPr lang="en-US" noProof="0" dirty="0" smtClean="0"/>
                      </a:br>
                      <a:r>
                        <a:rPr lang="en-US" baseline="0" noProof="0" dirty="0" smtClean="0"/>
                        <a:t>for SPD</a:t>
                      </a:r>
                      <a:endParaRPr lang="en-US" b="0" noProof="0" dirty="0">
                        <a:solidFill>
                          <a:srgbClr val="FFC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Dual</a:t>
                      </a:r>
                      <a:br>
                        <a:rPr lang="de-DE" dirty="0" smtClean="0"/>
                      </a:br>
                      <a:r>
                        <a:rPr lang="de-DE" dirty="0" err="1" smtClean="0"/>
                        <a:t>for</a:t>
                      </a:r>
                      <a:r>
                        <a:rPr lang="de-DE" baseline="0" dirty="0" smtClean="0"/>
                        <a:t> LPD</a:t>
                      </a:r>
                      <a:endParaRPr lang="de-DE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Dual</a:t>
                      </a:r>
                      <a:br>
                        <a:rPr lang="de-DE" dirty="0" smtClean="0"/>
                      </a:br>
                      <a:r>
                        <a:rPr lang="de-DE" dirty="0" err="1" smtClean="0"/>
                        <a:t>for</a:t>
                      </a:r>
                      <a:r>
                        <a:rPr lang="de-DE" dirty="0" smtClean="0"/>
                        <a:t> LPD</a:t>
                      </a:r>
                      <a:endParaRPr lang="de-DE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Dual </a:t>
                      </a:r>
                      <a:r>
                        <a:rPr lang="de-DE" dirty="0" err="1" smtClean="0"/>
                        <a:t>for</a:t>
                      </a:r>
                      <a:r>
                        <a:rPr lang="de-DE" dirty="0" smtClean="0"/>
                        <a:t> PD</a:t>
                      </a:r>
                      <a:endParaRPr lang="de-DE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DE" b="1" dirty="0" err="1" smtClean="0"/>
                        <a:t>Resulting</a:t>
                      </a:r>
                      <a:r>
                        <a:rPr lang="de-DE" b="1" dirty="0" smtClean="0"/>
                        <a:t> </a:t>
                      </a:r>
                      <a:r>
                        <a:rPr lang="de-DE" b="1" dirty="0" err="1" smtClean="0"/>
                        <a:t>images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3</a:t>
                      </a:r>
                      <a:endParaRPr lang="en-US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3</a:t>
                      </a:r>
                      <a:endParaRPr lang="en-US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3</a:t>
                      </a:r>
                      <a:endParaRPr lang="en-US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4</a:t>
                      </a:r>
                      <a:endParaRPr lang="en-US" b="0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0128487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760157557"/>
              </p:ext>
            </p:extLst>
          </p:nvPr>
        </p:nvGraphicFramePr>
        <p:xfrm>
          <a:off x="107504" y="843558"/>
          <a:ext cx="8928992" cy="417646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232248"/>
                <a:gridCol w="2232248"/>
                <a:gridCol w="2232248"/>
                <a:gridCol w="2232248"/>
              </a:tblGrid>
              <a:tr h="10441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Sequence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Antiblooming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Polarization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Sony</a:t>
                      </a:r>
                      <a:br>
                        <a:rPr lang="de-DE" sz="2400" b="0" kern="120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</a:br>
                      <a:r>
                        <a:rPr lang="de-DE" sz="2400" b="0" kern="120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IMX390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441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Interleave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LinLog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Dual</a:t>
                      </a:r>
                      <a:br>
                        <a:rPr lang="de-DE" sz="2400" b="0" kern="120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</a:br>
                      <a:r>
                        <a:rPr lang="de-DE" sz="2400" b="0" kern="1200" baseline="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Conversion</a:t>
                      </a:r>
                      <a:r>
                        <a:rPr lang="de-DE" sz="2400" b="0" kern="1200" baseline="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 </a:t>
                      </a:r>
                      <a:r>
                        <a:rPr lang="de-DE" sz="2400" b="0" kern="1200" baseline="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Gain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On </a:t>
                      </a:r>
                      <a:r>
                        <a:rPr lang="de-DE" sz="2400" b="0" kern="120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Semi</a:t>
                      </a:r>
                      <a:r>
                        <a:rPr lang="de-DE" sz="2400" b="0" kern="120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/>
                      </a:r>
                      <a:br>
                        <a:rPr lang="de-DE" sz="2400" b="0" kern="120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</a:br>
                      <a:r>
                        <a:rPr lang="de-DE" sz="2400" b="0" kern="120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AR0233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441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Dual </a:t>
                      </a:r>
                      <a:r>
                        <a:rPr lang="de-DE" sz="2400" b="0" kern="120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Exposure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  <a:latin typeface="Impact" panose="020B0806030902050204" pitchFamily="34" charset="0"/>
                          <a:ea typeface="+mn-ea"/>
                          <a:cs typeface="+mn-cs"/>
                        </a:rPr>
                        <a:t>Real Log</a:t>
                      </a:r>
                      <a:endParaRPr kumimoji="0" lang="de-DE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Impact" panose="020B080603090205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Dual</a:t>
                      </a:r>
                      <a:r>
                        <a:rPr lang="de-DE" sz="2400" b="0" kern="1200" baseline="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/>
                      </a:r>
                      <a:br>
                        <a:rPr lang="de-DE" sz="2400" b="0" kern="1200" baseline="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</a:br>
                      <a:r>
                        <a:rPr lang="de-DE" sz="2400" b="0" kern="1200" baseline="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Storage </a:t>
                      </a:r>
                      <a:r>
                        <a:rPr lang="de-DE" sz="2400" b="0" kern="1200" baseline="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Node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  <a:latin typeface="Impact" panose="020B0806030902050204" pitchFamily="34" charset="0"/>
                          <a:ea typeface="+mn-ea"/>
                          <a:cs typeface="+mn-cs"/>
                        </a:rPr>
                        <a:t>OVT</a:t>
                      </a:r>
                      <a:br>
                        <a:rPr kumimoji="0" lang="de-DE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  <a:latin typeface="Impact" panose="020B0806030902050204" pitchFamily="34" charset="0"/>
                          <a:ea typeface="+mn-ea"/>
                          <a:cs typeface="+mn-cs"/>
                        </a:rPr>
                      </a:br>
                      <a:r>
                        <a:rPr kumimoji="0" lang="de-DE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uLnTx/>
                          <a:uFillTx/>
                          <a:latin typeface="Impact" panose="020B0806030902050204" pitchFamily="34" charset="0"/>
                          <a:ea typeface="+mn-ea"/>
                          <a:cs typeface="+mn-cs"/>
                        </a:rPr>
                        <a:t>OX02A10</a:t>
                      </a:r>
                      <a:endParaRPr kumimoji="0" lang="de-DE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Impact" panose="020B080603090205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441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Piecewise</a:t>
                      </a:r>
                      <a:r>
                        <a:rPr lang="de-DE" sz="2400" b="0" kern="120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 linear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Solar</a:t>
                      </a:r>
                      <a:r>
                        <a:rPr lang="de-DE" sz="2400" b="0" kern="1200" baseline="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 </a:t>
                      </a:r>
                      <a:r>
                        <a:rPr lang="de-DE" sz="2400" b="0" kern="1200" baseline="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Cell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Impact" panose="020B0806030902050204" pitchFamily="34" charset="0"/>
                        </a:rPr>
                        <a:t>SPAD / QIS</a:t>
                      </a:r>
                      <a:endParaRPr lang="en-US" sz="2400" b="0" dirty="0" smtClean="0">
                        <a:solidFill>
                          <a:schemeClr val="bg1">
                            <a:lumMod val="95000"/>
                          </a:schemeClr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STM</a:t>
                      </a:r>
                      <a:br>
                        <a:rPr lang="de-DE" sz="2400" b="0" kern="120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</a:br>
                      <a:r>
                        <a:rPr lang="de-DE" sz="2400" b="0" kern="1200" dirty="0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VC 6768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1985758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 smtClean="0"/>
              <a:t>SPAD / QIS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de-DE" dirty="0"/>
              <a:t>Say „</a:t>
            </a:r>
            <a:r>
              <a:rPr lang="de-DE" dirty="0" err="1"/>
              <a:t>hello</a:t>
            </a:r>
            <a:r>
              <a:rPr lang="de-DE" dirty="0"/>
              <a:t>“ </a:t>
            </a:r>
            <a:r>
              <a:rPr lang="de-DE" dirty="0" err="1"/>
              <a:t>to</a:t>
            </a:r>
            <a:r>
              <a:rPr lang="de-DE" dirty="0"/>
              <a:t> a </a:t>
            </a:r>
            <a:r>
              <a:rPr lang="de-DE" dirty="0" err="1"/>
              <a:t>single</a:t>
            </a:r>
            <a:r>
              <a:rPr lang="de-DE" dirty="0"/>
              <a:t> </a:t>
            </a:r>
            <a:r>
              <a:rPr lang="de-DE" dirty="0" err="1"/>
              <a:t>photon</a:t>
            </a:r>
            <a:r>
              <a:rPr lang="de-DE" dirty="0"/>
              <a:t>!</a:t>
            </a:r>
          </a:p>
          <a:p>
            <a:endParaRPr lang="de-DE" u="sng" dirty="0"/>
          </a:p>
          <a:p>
            <a:r>
              <a:rPr lang="de-DE" u="sng" dirty="0" smtClean="0"/>
              <a:t>S</a:t>
            </a:r>
            <a:r>
              <a:rPr lang="de-DE" dirty="0" smtClean="0"/>
              <a:t>ingle </a:t>
            </a:r>
            <a:r>
              <a:rPr lang="de-DE" u="sng" dirty="0"/>
              <a:t>P</a:t>
            </a:r>
            <a:r>
              <a:rPr lang="de-DE" dirty="0"/>
              <a:t>hoton </a:t>
            </a:r>
            <a:r>
              <a:rPr lang="de-DE" u="sng" dirty="0" err="1"/>
              <a:t>A</a:t>
            </a:r>
            <a:r>
              <a:rPr lang="de-DE" dirty="0" err="1"/>
              <a:t>valance</a:t>
            </a:r>
            <a:r>
              <a:rPr lang="de-DE" dirty="0"/>
              <a:t> </a:t>
            </a:r>
            <a:r>
              <a:rPr lang="de-DE" u="sng" dirty="0"/>
              <a:t>D</a:t>
            </a:r>
            <a:r>
              <a:rPr lang="de-DE" dirty="0"/>
              <a:t>iode in an </a:t>
            </a:r>
            <a:r>
              <a:rPr lang="de-DE" dirty="0" smtClean="0"/>
              <a:t>2D-Array</a:t>
            </a:r>
          </a:p>
          <a:p>
            <a:r>
              <a:rPr lang="de-DE" u="sng" dirty="0" err="1" smtClean="0"/>
              <a:t>Q</a:t>
            </a:r>
            <a:r>
              <a:rPr lang="de-DE" dirty="0" err="1" smtClean="0"/>
              <a:t>uanta</a:t>
            </a:r>
            <a:r>
              <a:rPr lang="de-DE" dirty="0" smtClean="0"/>
              <a:t> </a:t>
            </a:r>
            <a:r>
              <a:rPr lang="de-DE" u="sng" dirty="0" smtClean="0"/>
              <a:t>I</a:t>
            </a:r>
            <a:r>
              <a:rPr lang="de-DE" dirty="0" smtClean="0"/>
              <a:t>mage </a:t>
            </a:r>
            <a:r>
              <a:rPr lang="de-DE" u="sng" dirty="0" smtClean="0"/>
              <a:t>S</a:t>
            </a:r>
            <a:r>
              <a:rPr lang="de-DE" dirty="0" smtClean="0"/>
              <a:t>ensor</a:t>
            </a:r>
            <a:endParaRPr lang="de-DE" dirty="0"/>
          </a:p>
          <a:p>
            <a:endParaRPr lang="de-DE" dirty="0" smtClean="0"/>
          </a:p>
          <a:p>
            <a:endParaRPr lang="de-DE" dirty="0" smtClean="0"/>
          </a:p>
          <a:p>
            <a:r>
              <a:rPr lang="de-DE" dirty="0" smtClean="0"/>
              <a:t>100 – 150 </a:t>
            </a:r>
            <a:r>
              <a:rPr lang="de-DE" dirty="0" err="1" smtClean="0"/>
              <a:t>ps</a:t>
            </a:r>
            <a:r>
              <a:rPr lang="de-DE" dirty="0" smtClean="0"/>
              <a:t> </a:t>
            </a:r>
            <a:r>
              <a:rPr lang="de-DE" dirty="0" err="1" smtClean="0"/>
              <a:t>timing</a:t>
            </a:r>
            <a:r>
              <a:rPr lang="de-DE" dirty="0" smtClean="0"/>
              <a:t> </a:t>
            </a:r>
            <a:r>
              <a:rPr lang="de-DE" dirty="0" err="1" smtClean="0"/>
              <a:t>resolution</a:t>
            </a:r>
            <a:endParaRPr lang="de-DE" dirty="0" smtClean="0"/>
          </a:p>
          <a:p>
            <a:r>
              <a:rPr lang="de-DE" dirty="0" smtClean="0"/>
              <a:t>Digital </a:t>
            </a:r>
            <a:r>
              <a:rPr lang="de-DE" dirty="0" err="1" smtClean="0"/>
              <a:t>counting</a:t>
            </a:r>
            <a:endParaRPr lang="de-DE" dirty="0" smtClean="0"/>
          </a:p>
          <a:p>
            <a:pPr marL="0" indent="0"/>
            <a:r>
              <a:rPr lang="de-DE" dirty="0" smtClean="0"/>
              <a:t>130 - 150 dB DR</a:t>
            </a:r>
          </a:p>
          <a:p>
            <a:pPr marL="0" indent="0"/>
            <a:endParaRPr lang="de-DE" dirty="0" smtClean="0"/>
          </a:p>
          <a:p>
            <a:pPr marL="0" indent="0"/>
            <a:r>
              <a:rPr lang="de-DE" dirty="0" smtClean="0"/>
              <a:t>Promising? Trend?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059582"/>
            <a:ext cx="3385282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feil nach rechts 4"/>
          <p:cNvSpPr/>
          <p:nvPr/>
        </p:nvSpPr>
        <p:spPr>
          <a:xfrm>
            <a:off x="8748464" y="4821975"/>
            <a:ext cx="216024" cy="198047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 w="76200" cap="rnd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 </a:t>
            </a:r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35839303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l"/>
            <a:r>
              <a:rPr lang="de-DE" dirty="0" err="1" smtClean="0"/>
              <a:t>Summary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Forget linear cameras with single conventional pixel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classic methods shows the direction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new pixel designs are the right way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All 4 modern HDR sensors are doing a great job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 smtClean="0"/>
              <a:t>The HDR image quality is near perfect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noProof="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noProof="0" dirty="0" smtClean="0"/>
              <a:t>The overall image quality is better with an external ISP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Implementation is easy (SW / HW)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And take care of lenses and IR-cut filter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05963" y="51470"/>
            <a:ext cx="3238037" cy="244827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05963" y="2764378"/>
            <a:ext cx="3242047" cy="23165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327155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4"/>
          <p:cNvSpPr txBox="1">
            <a:spLocks/>
          </p:cNvSpPr>
          <p:nvPr/>
        </p:nvSpPr>
        <p:spPr>
          <a:xfrm>
            <a:off x="4482" y="1851670"/>
            <a:ext cx="9144000" cy="3168353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266700" indent="-2667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/>
            <a:r>
              <a:rPr lang="en-US" sz="4000" dirty="0" smtClean="0">
                <a:solidFill>
                  <a:schemeClr val="bg1">
                    <a:lumMod val="95000"/>
                  </a:schemeClr>
                </a:solidFill>
              </a:rPr>
              <a:t>Dana Diezemann</a:t>
            </a: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/>
            </a:r>
            <a:b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</a:br>
            <a:endParaRPr lang="en-US" sz="20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0" indent="0" algn="ctr"/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Senior Strategical Product Manager</a:t>
            </a:r>
          </a:p>
          <a:p>
            <a:pPr marL="0" indent="0" algn="ctr"/>
            <a:endParaRPr lang="en-US" sz="20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0" indent="0" algn="ctr"/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ddiezemann@isravision.com</a:t>
            </a:r>
          </a:p>
          <a:p>
            <a:pPr marL="0" indent="0" algn="ctr"/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+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49 </a:t>
            </a: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6151 948 278 | +49 172 2980 278</a:t>
            </a:r>
          </a:p>
          <a:p>
            <a:pPr algn="ctr"/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isravision.com | photonfocus.com</a:t>
            </a:r>
            <a:endParaRPr lang="de-DE" sz="2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Textplatzhalter 3"/>
          <p:cNvSpPr txBox="1">
            <a:spLocks/>
          </p:cNvSpPr>
          <p:nvPr/>
        </p:nvSpPr>
        <p:spPr>
          <a:xfrm>
            <a:off x="0" y="267494"/>
            <a:ext cx="9144000" cy="1224136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266700" indent="-2667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solidFill>
                  <a:schemeClr val="bg1"/>
                </a:solidFill>
              </a:rPr>
              <a:t>High Dynamic Range </a:t>
            </a:r>
            <a:r>
              <a:rPr lang="en-US" sz="3600" dirty="0" smtClean="0">
                <a:solidFill>
                  <a:schemeClr val="bg1"/>
                </a:solidFill>
              </a:rPr>
              <a:t>Imaging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A short summary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73800"/>
            <a:ext cx="1800200" cy="758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3973800"/>
            <a:ext cx="1692696" cy="758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5476337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noProof="0" dirty="0" smtClean="0"/>
              <a:t>Polarized pixels | Sony</a:t>
            </a:r>
            <a:endParaRPr lang="en-US" noProof="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noProof="0" dirty="0" smtClean="0"/>
              <a:t>Pro:</a:t>
            </a:r>
          </a:p>
          <a:p>
            <a:r>
              <a:rPr lang="en-US" noProof="0" dirty="0" smtClean="0"/>
              <a:t>4 different images </a:t>
            </a:r>
            <a:r>
              <a:rPr lang="en-US" dirty="0" smtClean="0"/>
              <a:t>in</a:t>
            </a:r>
            <a:r>
              <a:rPr lang="en-US" noProof="0" dirty="0" smtClean="0"/>
              <a:t> one capture.</a:t>
            </a:r>
          </a:p>
          <a:p>
            <a:r>
              <a:rPr lang="en-US" dirty="0" smtClean="0"/>
              <a:t>Mono and color variants.</a:t>
            </a:r>
            <a:endParaRPr lang="en-US" noProof="0" dirty="0" smtClean="0"/>
          </a:p>
          <a:p>
            <a:r>
              <a:rPr lang="en-US" noProof="0" dirty="0" smtClean="0"/>
              <a:t>See more with reflections.</a:t>
            </a:r>
          </a:p>
          <a:p>
            <a:endParaRPr lang="en-US" noProof="0" dirty="0" smtClean="0"/>
          </a:p>
          <a:p>
            <a:endParaRPr lang="en-US" noProof="0" dirty="0" smtClean="0"/>
          </a:p>
          <a:p>
            <a:r>
              <a:rPr lang="en-US" noProof="0" dirty="0" smtClean="0"/>
              <a:t>Con:</a:t>
            </a:r>
          </a:p>
          <a:p>
            <a:r>
              <a:rPr lang="en-US" noProof="0" dirty="0" smtClean="0"/>
              <a:t>Not really more </a:t>
            </a:r>
            <a:r>
              <a:rPr lang="en-US" dirty="0" smtClean="0"/>
              <a:t>system </a:t>
            </a:r>
            <a:r>
              <a:rPr lang="en-US" noProof="0" dirty="0" smtClean="0"/>
              <a:t>dynamic.</a:t>
            </a:r>
          </a:p>
          <a:p>
            <a:r>
              <a:rPr lang="en-US" dirty="0" smtClean="0"/>
              <a:t>Weak effect with stray light.</a:t>
            </a:r>
            <a:endParaRPr lang="en-US" noProof="0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5976" y="843558"/>
            <a:ext cx="4788024" cy="401220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816345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756825470"/>
              </p:ext>
            </p:extLst>
          </p:nvPr>
        </p:nvGraphicFramePr>
        <p:xfrm>
          <a:off x="107504" y="843558"/>
          <a:ext cx="8928992" cy="417646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232248"/>
                <a:gridCol w="2232248"/>
                <a:gridCol w="2232248"/>
                <a:gridCol w="2232248"/>
              </a:tblGrid>
              <a:tr h="10441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400" b="0" dirty="0" smtClean="0">
                        <a:solidFill>
                          <a:srgbClr val="FFFF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400" b="0" dirty="0" smtClean="0">
                        <a:solidFill>
                          <a:srgbClr val="FFFF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0" kern="1200" dirty="0" err="1" smtClean="0">
                          <a:solidFill>
                            <a:srgbClr val="FFC000"/>
                          </a:solidFill>
                          <a:effectLst/>
                          <a:latin typeface="Impact" panose="020B0806030902050204" pitchFamily="34" charset="0"/>
                        </a:rPr>
                        <a:t>Polarization</a:t>
                      </a:r>
                      <a:endParaRPr lang="de-DE" sz="2400" b="0" dirty="0" smtClean="0">
                        <a:solidFill>
                          <a:srgbClr val="FFC0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400" b="0" dirty="0" smtClean="0">
                        <a:solidFill>
                          <a:srgbClr val="FFFF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441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400" b="0" dirty="0" smtClean="0">
                        <a:solidFill>
                          <a:srgbClr val="FFFF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400" b="0" dirty="0" smtClean="0">
                        <a:solidFill>
                          <a:srgbClr val="FFFF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400" b="0" dirty="0" smtClean="0">
                        <a:solidFill>
                          <a:srgbClr val="FFFF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400" b="0" dirty="0" smtClean="0">
                        <a:solidFill>
                          <a:srgbClr val="FFFF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441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400" b="0" dirty="0" smtClean="0">
                        <a:solidFill>
                          <a:srgbClr val="FFFF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Impact" panose="020B080603090205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400" b="0" dirty="0" smtClean="0">
                        <a:solidFill>
                          <a:srgbClr val="FFFF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Impact" panose="020B080603090205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441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400" b="0" dirty="0" smtClean="0">
                        <a:solidFill>
                          <a:srgbClr val="FFFF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400" b="0" dirty="0" smtClean="0">
                        <a:solidFill>
                          <a:srgbClr val="FFFF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0" dirty="0" smtClean="0"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400" b="0" dirty="0" smtClean="0">
                        <a:solidFill>
                          <a:srgbClr val="FFFF00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76200" cap="rnd">
          <a:solidFill>
            <a:srgbClr val="FFC000"/>
          </a:solidFill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1924</Words>
  <Application>Microsoft Office PowerPoint</Application>
  <PresentationFormat>Bildschirmpräsentation (16:9)</PresentationFormat>
  <Paragraphs>721</Paragraphs>
  <Slides>77</Slides>
  <Notes>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77</vt:i4>
      </vt:variant>
    </vt:vector>
  </HeadingPairs>
  <TitlesOfParts>
    <vt:vector size="82" baseType="lpstr">
      <vt:lpstr>Arial</vt:lpstr>
      <vt:lpstr>Calibri</vt:lpstr>
      <vt:lpstr>Impact</vt:lpstr>
      <vt:lpstr>Wingdings</vt:lpstr>
      <vt:lpstr>Larissa-Design</vt:lpstr>
      <vt:lpstr>Folie 1</vt:lpstr>
      <vt:lpstr>Folie 2</vt:lpstr>
      <vt:lpstr>Polarized Pixels | Sony</vt:lpstr>
      <vt:lpstr>Folie 4</vt:lpstr>
      <vt:lpstr>Folie 5</vt:lpstr>
      <vt:lpstr>Folie 6</vt:lpstr>
      <vt:lpstr>Folie 7</vt:lpstr>
      <vt:lpstr>Folie 8</vt:lpstr>
      <vt:lpstr>Folie 9</vt:lpstr>
      <vt:lpstr>Folie 10</vt:lpstr>
      <vt:lpstr>Folie 11</vt:lpstr>
      <vt:lpstr>Folie 12</vt:lpstr>
      <vt:lpstr>Folie 13</vt:lpstr>
      <vt:lpstr>Folie 14</vt:lpstr>
      <vt:lpstr>Folie 15</vt:lpstr>
      <vt:lpstr>Folie 16</vt:lpstr>
      <vt:lpstr>Folie 17</vt:lpstr>
      <vt:lpstr>Folie 18</vt:lpstr>
      <vt:lpstr>Folie 19</vt:lpstr>
      <vt:lpstr>Folie 20</vt:lpstr>
      <vt:lpstr>Folie 21</vt:lpstr>
      <vt:lpstr>Folie 22</vt:lpstr>
      <vt:lpstr>Folie 23</vt:lpstr>
      <vt:lpstr>Folie 24</vt:lpstr>
      <vt:lpstr>Folie 25</vt:lpstr>
      <vt:lpstr>Folie 26</vt:lpstr>
      <vt:lpstr>Folie 27</vt:lpstr>
      <vt:lpstr>Folie 28</vt:lpstr>
      <vt:lpstr>Folie 29</vt:lpstr>
      <vt:lpstr>Folie 30</vt:lpstr>
      <vt:lpstr>Folie 31</vt:lpstr>
      <vt:lpstr>Folie 32</vt:lpstr>
      <vt:lpstr>Folie 33</vt:lpstr>
      <vt:lpstr>Folie 34</vt:lpstr>
      <vt:lpstr>Folie 35</vt:lpstr>
      <vt:lpstr>Folie 36</vt:lpstr>
      <vt:lpstr>Folie 37</vt:lpstr>
      <vt:lpstr>Folie 38</vt:lpstr>
      <vt:lpstr>Folie 39</vt:lpstr>
      <vt:lpstr>Folie 40</vt:lpstr>
      <vt:lpstr>Folie 41</vt:lpstr>
      <vt:lpstr>Folie 42</vt:lpstr>
      <vt:lpstr>Folie 43</vt:lpstr>
      <vt:lpstr>Folie 44</vt:lpstr>
      <vt:lpstr>Folie 45</vt:lpstr>
      <vt:lpstr> </vt:lpstr>
      <vt:lpstr>Folie 47</vt:lpstr>
      <vt:lpstr>Folie 48</vt:lpstr>
      <vt:lpstr>Folie 49</vt:lpstr>
      <vt:lpstr>Sony Semiconductor IMX390</vt:lpstr>
      <vt:lpstr>Folie 51</vt:lpstr>
      <vt:lpstr>Folie 52</vt:lpstr>
      <vt:lpstr>Folie 53</vt:lpstr>
      <vt:lpstr>Folie 54</vt:lpstr>
      <vt:lpstr>Folie 55</vt:lpstr>
      <vt:lpstr>On Semiconductor AR0233</vt:lpstr>
      <vt:lpstr>Folie 57</vt:lpstr>
      <vt:lpstr>Folie 58</vt:lpstr>
      <vt:lpstr>Folie 59</vt:lpstr>
      <vt:lpstr>Folie 60</vt:lpstr>
      <vt:lpstr>Folie 61</vt:lpstr>
      <vt:lpstr>Omnivision OX02A10</vt:lpstr>
      <vt:lpstr>Folie 63</vt:lpstr>
      <vt:lpstr>Folie 64</vt:lpstr>
      <vt:lpstr>Folie 65</vt:lpstr>
      <vt:lpstr>Folie 66</vt:lpstr>
      <vt:lpstr>ST Microelectronics VG6768</vt:lpstr>
      <vt:lpstr>Folie 68</vt:lpstr>
      <vt:lpstr>Folie 69</vt:lpstr>
      <vt:lpstr>Folie 70</vt:lpstr>
      <vt:lpstr>Folie 71</vt:lpstr>
      <vt:lpstr>Folie 72</vt:lpstr>
      <vt:lpstr>Folie 73</vt:lpstr>
      <vt:lpstr>Folie 74</vt:lpstr>
      <vt:lpstr>Folie 75</vt:lpstr>
      <vt:lpstr>Folie 76</vt:lpstr>
      <vt:lpstr>Folie 77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Tür</dc:title>
  <dc:creator>Dana Diezemann</dc:creator>
  <cp:lastModifiedBy>Dana Diezemann</cp:lastModifiedBy>
  <cp:revision>250</cp:revision>
  <cp:lastPrinted>2018-11-02T13:11:19Z</cp:lastPrinted>
  <dcterms:created xsi:type="dcterms:W3CDTF">2018-11-01T17:01:52Z</dcterms:created>
  <dcterms:modified xsi:type="dcterms:W3CDTF">2020-06-11T09:42:50Z</dcterms:modified>
</cp:coreProperties>
</file>